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63" r:id="rId4"/>
    <p:sldId id="257" r:id="rId5"/>
    <p:sldId id="258" r:id="rId6"/>
    <p:sldId id="259" r:id="rId7"/>
    <p:sldId id="260" r:id="rId8"/>
    <p:sldId id="261" r:id="rId9"/>
    <p:sldId id="262" r:id="rId10"/>
    <p:sldId id="264" r:id="rId11"/>
    <p:sldId id="272" r:id="rId12"/>
    <p:sldId id="265" r:id="rId13"/>
    <p:sldId id="266" r:id="rId14"/>
    <p:sldId id="267" r:id="rId15"/>
    <p:sldId id="268" r:id="rId16"/>
    <p:sldId id="270"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4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396EB5-659B-4CE4-9C67-A12C7F8CA276}" type="datetimeFigureOut">
              <a:rPr lang="en-GB" smtClean="0"/>
              <a:t>25/04/2019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264643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396EB5-659B-4CE4-9C67-A12C7F8CA276}" type="datetimeFigureOut">
              <a:rPr lang="en-GB" smtClean="0"/>
              <a:t>25/04/2019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104852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396EB5-659B-4CE4-9C67-A12C7F8CA276}" type="datetimeFigureOut">
              <a:rPr lang="en-GB" smtClean="0"/>
              <a:t>25/04/2019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4224165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4396EB5-659B-4CE4-9C67-A12C7F8CA276}" type="datetimeFigureOut">
              <a:rPr lang="en-GB" smtClean="0"/>
              <a:t>25/04/2019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439406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4396EB5-659B-4CE4-9C67-A12C7F8CA276}" type="datetimeFigureOut">
              <a:rPr lang="en-GB" smtClean="0"/>
              <a:t>25/04/2019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1881077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4396EB5-659B-4CE4-9C67-A12C7F8CA276}" type="datetimeFigureOut">
              <a:rPr lang="en-GB" smtClean="0"/>
              <a:t>25/04/2019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1512847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396EB5-659B-4CE4-9C67-A12C7F8CA276}" type="datetimeFigureOut">
              <a:rPr lang="en-GB" smtClean="0"/>
              <a:t>25/04/2019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2958571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396EB5-659B-4CE4-9C67-A12C7F8CA276}" type="datetimeFigureOut">
              <a:rPr lang="en-GB" smtClean="0"/>
              <a:t>25/04/2019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3143050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396EB5-659B-4CE4-9C67-A12C7F8CA276}" type="datetimeFigureOut">
              <a:rPr lang="en-GB" smtClean="0"/>
              <a:t>25/04/2019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708854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396EB5-659B-4CE4-9C67-A12C7F8CA276}" type="datetimeFigureOut">
              <a:rPr lang="en-GB" smtClean="0"/>
              <a:t>25/04/2019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2840878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396EB5-659B-4CE4-9C67-A12C7F8CA276}" type="datetimeFigureOut">
              <a:rPr lang="en-GB" smtClean="0"/>
              <a:t>25/04/2019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FD0CF8-9722-4DA0-B90B-3FF9CBD53360}" type="slidenum">
              <a:rPr lang="en-GB" smtClean="0"/>
              <a:t>‹#›</a:t>
            </a:fld>
            <a:endParaRPr lang="en-GB"/>
          </a:p>
        </p:txBody>
      </p:sp>
    </p:spTree>
    <p:extLst>
      <p:ext uri="{BB962C8B-B14F-4D97-AF65-F5344CB8AC3E}">
        <p14:creationId xmlns:p14="http://schemas.microsoft.com/office/powerpoint/2010/main" val="40058387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609600" y="579276"/>
            <a:ext cx="10972800" cy="534712"/>
          </a:xfrm>
          <a:prstGeom prst="rect">
            <a:avLst/>
          </a:prstGeom>
        </p:spPr>
        <p:txBody>
          <a:bodyPr vert="horz" lIns="91440" tIns="45720" rIns="91440" bIns="45720" rtlCol="0" anchor="ctr">
            <a:noAutofit/>
          </a:bodyPr>
          <a:lstStyle>
            <a:lvl1pPr>
              <a:defRPr sz="3200"/>
            </a:lvl1pPr>
          </a:lstStyle>
          <a:p>
            <a:r>
              <a:rPr lang="en-US" dirty="0" smtClean="0"/>
              <a:t>Click to edit Master title style</a:t>
            </a:r>
            <a:endParaRPr lang="en-GB" dirty="0"/>
          </a:p>
        </p:txBody>
      </p:sp>
      <p:sp>
        <p:nvSpPr>
          <p:cNvPr id="4" name="Content Placeholder 3"/>
          <p:cNvSpPr>
            <a:spLocks noGrp="1"/>
          </p:cNvSpPr>
          <p:nvPr>
            <p:ph sz="quarter" idx="10"/>
          </p:nvPr>
        </p:nvSpPr>
        <p:spPr>
          <a:xfrm>
            <a:off x="609600" y="1648885"/>
            <a:ext cx="10972800" cy="4178300"/>
          </a:xfrm>
        </p:spPr>
        <p:txBody>
          <a:bodyPr/>
          <a:lstStyle>
            <a:lvl1pPr>
              <a:buClr>
                <a:schemeClr val="accent1"/>
              </a:buClr>
              <a:defRPr/>
            </a:lvl1pPr>
            <a:lvl2pPr marL="609585" indent="0">
              <a:buClr>
                <a:schemeClr val="accent1"/>
              </a:buClr>
              <a:buNone/>
              <a:defRPr>
                <a:solidFill>
                  <a:srgbClr val="FFFFFF"/>
                </a:solidFill>
              </a:defRPr>
            </a:lvl2pPr>
            <a:lvl3pPr marL="1219170" indent="0">
              <a:buClr>
                <a:schemeClr val="accent1"/>
              </a:buClr>
              <a:buNone/>
              <a:defRPr>
                <a:solidFill>
                  <a:srgbClr val="FFFFFF"/>
                </a:solidFill>
              </a:defRPr>
            </a:lvl3pPr>
            <a:lvl4pPr marL="1828754" indent="0">
              <a:buClr>
                <a:schemeClr val="accent1"/>
              </a:buClr>
              <a:buNone/>
              <a:defRPr>
                <a:solidFill>
                  <a:srgbClr val="FFFFFF"/>
                </a:solidFill>
              </a:defRPr>
            </a:lvl4pPr>
            <a:lvl5pPr marL="2438339" indent="0">
              <a:buClr>
                <a:schemeClr val="accent1"/>
              </a:buClr>
              <a:buNone/>
              <a:defRPr>
                <a:solidFill>
                  <a:srgbClr val="FFFFFF"/>
                </a:solidFill>
              </a:defRPr>
            </a:lvl5pPr>
          </a:lstStyle>
          <a:p>
            <a:pPr lvl="0"/>
            <a:r>
              <a:rPr lang="en-US" dirty="0" smtClean="0"/>
              <a:t>Click to edit Master text styles</a:t>
            </a:r>
          </a:p>
          <a:p>
            <a:pPr lvl="1"/>
            <a:r>
              <a:rPr lang="en-US" dirty="0" smtClean="0"/>
              <a:t>- Second level</a:t>
            </a:r>
          </a:p>
          <a:p>
            <a:pPr lvl="2"/>
            <a:r>
              <a:rPr lang="en-US" dirty="0" smtClean="0"/>
              <a:t>- Third level</a:t>
            </a:r>
          </a:p>
          <a:p>
            <a:pPr lvl="3"/>
            <a:r>
              <a:rPr lang="en-US" dirty="0" smtClean="0"/>
              <a:t>- Fourth level</a:t>
            </a:r>
          </a:p>
          <a:p>
            <a:pPr lvl="4"/>
            <a:r>
              <a:rPr lang="en-US" dirty="0" smtClean="0"/>
              <a:t>- Fifth level</a:t>
            </a:r>
            <a:endParaRPr lang="en-GB" dirty="0"/>
          </a:p>
        </p:txBody>
      </p:sp>
    </p:spTree>
    <p:extLst>
      <p:ext uri="{BB962C8B-B14F-4D97-AF65-F5344CB8AC3E}">
        <p14:creationId xmlns:p14="http://schemas.microsoft.com/office/powerpoint/2010/main" val="2105522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396EB5-659B-4CE4-9C67-A12C7F8CA276}" type="datetimeFigureOut">
              <a:rPr lang="en-GB" smtClean="0"/>
              <a:t>25/04/2019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FD0CF8-9722-4DA0-B90B-3FF9CBD53360}" type="slidenum">
              <a:rPr lang="en-GB" smtClean="0"/>
              <a:t>‹#›</a:t>
            </a:fld>
            <a:endParaRPr lang="en-GB"/>
          </a:p>
        </p:txBody>
      </p:sp>
    </p:spTree>
    <p:extLst>
      <p:ext uri="{BB962C8B-B14F-4D97-AF65-F5344CB8AC3E}">
        <p14:creationId xmlns:p14="http://schemas.microsoft.com/office/powerpoint/2010/main" val="3939434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err="1" smtClean="0"/>
              <a:t>Hypermirror</a:t>
            </a:r>
            <a:r>
              <a:rPr lang="en-GB" dirty="0" smtClean="0"/>
              <a:t> to harden Mission critical DWARE reliability</a:t>
            </a:r>
            <a:endParaRPr lang="en-GB" dirty="0"/>
          </a:p>
        </p:txBody>
      </p:sp>
    </p:spTree>
    <p:extLst>
      <p:ext uri="{BB962C8B-B14F-4D97-AF65-F5344CB8AC3E}">
        <p14:creationId xmlns:p14="http://schemas.microsoft.com/office/powerpoint/2010/main" val="735900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359300" y="0"/>
            <a:ext cx="10972800" cy="534712"/>
          </a:xfrm>
        </p:spPr>
        <p:txBody>
          <a:bodyPr/>
          <a:lstStyle/>
          <a:p>
            <a:r>
              <a:rPr lang="en-US" dirty="0" smtClean="0"/>
              <a:t>Resources Details – DB(2 nodes RH and 2 nodes RB for RAC) </a:t>
            </a:r>
            <a:endParaRPr lang="en-US" dirty="0"/>
          </a:p>
        </p:txBody>
      </p:sp>
      <p:graphicFrame>
        <p:nvGraphicFramePr>
          <p:cNvPr id="9" name="Content Placeholder 2"/>
          <p:cNvGraphicFramePr>
            <a:graphicFrameLocks/>
          </p:cNvGraphicFramePr>
          <p:nvPr>
            <p:extLst>
              <p:ext uri="{D42A27DB-BD31-4B8C-83A1-F6EECF244321}">
                <p14:modId xmlns:p14="http://schemas.microsoft.com/office/powerpoint/2010/main" val="760527347"/>
              </p:ext>
            </p:extLst>
          </p:nvPr>
        </p:nvGraphicFramePr>
        <p:xfrm>
          <a:off x="359301" y="492443"/>
          <a:ext cx="11223101" cy="4023360"/>
        </p:xfrm>
        <a:graphic>
          <a:graphicData uri="http://schemas.openxmlformats.org/drawingml/2006/table">
            <a:tbl>
              <a:tblPr firstRow="1" bandRow="1">
                <a:tableStyleId>{5C22544A-7EE6-4342-B048-85BDC9FD1C3A}</a:tableStyleId>
              </a:tblPr>
              <a:tblGrid>
                <a:gridCol w="3031852">
                  <a:extLst>
                    <a:ext uri="{9D8B030D-6E8A-4147-A177-3AD203B41FA5}">
                      <a16:colId xmlns:a16="http://schemas.microsoft.com/office/drawing/2014/main" xmlns="" val="3670950851"/>
                    </a:ext>
                  </a:extLst>
                </a:gridCol>
                <a:gridCol w="637860">
                  <a:extLst>
                    <a:ext uri="{9D8B030D-6E8A-4147-A177-3AD203B41FA5}">
                      <a16:colId xmlns:a16="http://schemas.microsoft.com/office/drawing/2014/main" xmlns="" val="805780624"/>
                    </a:ext>
                  </a:extLst>
                </a:gridCol>
                <a:gridCol w="597488">
                  <a:extLst>
                    <a:ext uri="{9D8B030D-6E8A-4147-A177-3AD203B41FA5}">
                      <a16:colId xmlns:a16="http://schemas.microsoft.com/office/drawing/2014/main" xmlns="" val="3590793163"/>
                    </a:ext>
                  </a:extLst>
                </a:gridCol>
                <a:gridCol w="823567">
                  <a:extLst>
                    <a:ext uri="{9D8B030D-6E8A-4147-A177-3AD203B41FA5}">
                      <a16:colId xmlns:a16="http://schemas.microsoft.com/office/drawing/2014/main" xmlns="" val="721840779"/>
                    </a:ext>
                  </a:extLst>
                </a:gridCol>
                <a:gridCol w="1594371">
                  <a:extLst>
                    <a:ext uri="{9D8B030D-6E8A-4147-A177-3AD203B41FA5}">
                      <a16:colId xmlns:a16="http://schemas.microsoft.com/office/drawing/2014/main" xmlns="" val="615638966"/>
                    </a:ext>
                  </a:extLst>
                </a:gridCol>
                <a:gridCol w="1635297">
                  <a:extLst>
                    <a:ext uri="{9D8B030D-6E8A-4147-A177-3AD203B41FA5}">
                      <a16:colId xmlns:a16="http://schemas.microsoft.com/office/drawing/2014/main" xmlns="" val="4084545311"/>
                    </a:ext>
                  </a:extLst>
                </a:gridCol>
                <a:gridCol w="967555">
                  <a:extLst>
                    <a:ext uri="{9D8B030D-6E8A-4147-A177-3AD203B41FA5}">
                      <a16:colId xmlns:a16="http://schemas.microsoft.com/office/drawing/2014/main" xmlns="" val="3352561782"/>
                    </a:ext>
                  </a:extLst>
                </a:gridCol>
                <a:gridCol w="967556">
                  <a:extLst>
                    <a:ext uri="{9D8B030D-6E8A-4147-A177-3AD203B41FA5}">
                      <a16:colId xmlns:a16="http://schemas.microsoft.com/office/drawing/2014/main" xmlns="" val="2873300889"/>
                    </a:ext>
                  </a:extLst>
                </a:gridCol>
                <a:gridCol w="967555">
                  <a:extLst>
                    <a:ext uri="{9D8B030D-6E8A-4147-A177-3AD203B41FA5}">
                      <a16:colId xmlns:a16="http://schemas.microsoft.com/office/drawing/2014/main" xmlns="" val="2616405295"/>
                    </a:ext>
                  </a:extLst>
                </a:gridCol>
              </a:tblGrid>
              <a:tr h="609600">
                <a:tc>
                  <a:txBody>
                    <a:bodyPr/>
                    <a:lstStyle/>
                    <a:p>
                      <a:r>
                        <a:rPr lang="en-US" sz="1600" dirty="0" smtClean="0"/>
                        <a:t>Server Name</a:t>
                      </a:r>
                      <a:endParaRPr lang="en-US" sz="1600" dirty="0"/>
                    </a:p>
                  </a:txBody>
                  <a:tcPr marL="121920" marR="121920" marT="60960" marB="60960"/>
                </a:tc>
                <a:tc>
                  <a:txBody>
                    <a:bodyPr/>
                    <a:lstStyle/>
                    <a:p>
                      <a:pPr algn="ctr"/>
                      <a:r>
                        <a:rPr lang="en-US" sz="1600" dirty="0" smtClean="0"/>
                        <a:t>NIC</a:t>
                      </a:r>
                      <a:endParaRPr lang="en-US" sz="1600" dirty="0"/>
                    </a:p>
                  </a:txBody>
                  <a:tcPr marL="121920" marR="121920" marT="60960" marB="60960"/>
                </a:tc>
                <a:tc>
                  <a:txBody>
                    <a:bodyPr/>
                    <a:lstStyle/>
                    <a:p>
                      <a:pPr algn="ctr"/>
                      <a:r>
                        <a:rPr lang="en-US" sz="1600" dirty="0" smtClean="0"/>
                        <a:t>CPU</a:t>
                      </a:r>
                      <a:endParaRPr lang="en-US" sz="1600" dirty="0"/>
                    </a:p>
                  </a:txBody>
                  <a:tcPr marL="121920" marR="121920" marT="60960" marB="60960"/>
                </a:tc>
                <a:tc>
                  <a:txBody>
                    <a:bodyPr/>
                    <a:lstStyle/>
                    <a:p>
                      <a:pPr algn="ctr"/>
                      <a:r>
                        <a:rPr lang="en-US" sz="1600" dirty="0" smtClean="0"/>
                        <a:t>RAM</a:t>
                      </a:r>
                    </a:p>
                    <a:p>
                      <a:pPr algn="ctr"/>
                      <a:r>
                        <a:rPr lang="en-US" sz="1600" dirty="0" smtClean="0"/>
                        <a:t>(GB)</a:t>
                      </a:r>
                      <a:endParaRPr lang="en-US" sz="1600" dirty="0"/>
                    </a:p>
                  </a:txBody>
                  <a:tcPr marL="121920" marR="121920" marT="60960" marB="60960"/>
                </a:tc>
                <a:tc>
                  <a:txBody>
                    <a:bodyPr/>
                    <a:lstStyle/>
                    <a:p>
                      <a:pPr algn="ctr"/>
                      <a:r>
                        <a:rPr lang="en-US" sz="1600" dirty="0" smtClean="0"/>
                        <a:t>OS</a:t>
                      </a:r>
                      <a:endParaRPr lang="en-US" sz="1600" dirty="0"/>
                    </a:p>
                  </a:txBody>
                  <a:tcPr marL="121920" marR="121920" marT="60960" marB="60960"/>
                </a:tc>
                <a:tc>
                  <a:txBody>
                    <a:bodyPr/>
                    <a:lstStyle/>
                    <a:p>
                      <a:pPr algn="ctr"/>
                      <a:r>
                        <a:rPr lang="en-US" sz="1600" dirty="0" smtClean="0"/>
                        <a:t>IP</a:t>
                      </a:r>
                      <a:r>
                        <a:rPr lang="en-US" sz="1600" baseline="0" dirty="0" smtClean="0"/>
                        <a:t> Address</a:t>
                      </a:r>
                      <a:endParaRPr lang="en-US" sz="1600" dirty="0"/>
                    </a:p>
                  </a:txBody>
                  <a:tcPr marL="121920" marR="121920" marT="60960" marB="60960"/>
                </a:tc>
                <a:tc gridSpan="3">
                  <a:txBody>
                    <a:bodyPr/>
                    <a:lstStyle/>
                    <a:p>
                      <a:pPr algn="ctr"/>
                      <a:r>
                        <a:rPr lang="en-US" sz="1600" dirty="0" smtClean="0"/>
                        <a:t>Storage</a:t>
                      </a:r>
                    </a:p>
                    <a:p>
                      <a:pPr algn="ctr"/>
                      <a:r>
                        <a:rPr lang="en-US" sz="1600" dirty="0" smtClean="0"/>
                        <a:t>File System Layout</a:t>
                      </a:r>
                      <a:endParaRPr lang="en-US" sz="1600" dirty="0"/>
                    </a:p>
                  </a:txBody>
                  <a:tcPr marL="121920" marR="121920" marT="60960" marB="6096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2042330962"/>
                  </a:ext>
                </a:extLst>
              </a:tr>
              <a:tr h="365760">
                <a:tc rowSpan="3">
                  <a:txBody>
                    <a:bodyPr/>
                    <a:lstStyle/>
                    <a:p>
                      <a:r>
                        <a:rPr lang="en-US" sz="1600" dirty="0" smtClean="0"/>
                        <a:t>RB-DWHPRD-01</a:t>
                      </a:r>
                      <a:endParaRPr lang="en-US" sz="1600" dirty="0"/>
                    </a:p>
                  </a:txBody>
                  <a:tcPr marL="121920" marR="121920" marT="60960" marB="60960" anchor="ctr"/>
                </a:tc>
                <a:tc rowSpan="3">
                  <a:txBody>
                    <a:bodyPr/>
                    <a:lstStyle/>
                    <a:p>
                      <a:pPr algn="ctr"/>
                      <a:endParaRPr lang="en-US" sz="1600" dirty="0">
                        <a:solidFill>
                          <a:schemeClr val="tx1"/>
                        </a:solidFill>
                      </a:endParaRPr>
                    </a:p>
                  </a:txBody>
                  <a:tcPr marL="121920" marR="121920" marT="60960" marB="60960" anchor="ctr"/>
                </a:tc>
                <a:tc rowSpan="3">
                  <a:txBody>
                    <a:bodyPr/>
                    <a:lstStyle/>
                    <a:p>
                      <a:pPr algn="ctr"/>
                      <a:r>
                        <a:rPr lang="en-US" sz="1600" dirty="0" smtClean="0"/>
                        <a:t>16</a:t>
                      </a:r>
                      <a:endParaRPr lang="en-US" sz="1600" dirty="0"/>
                    </a:p>
                  </a:txBody>
                  <a:tcPr marL="121920" marR="121920" marT="60960" marB="60960" anchor="ctr"/>
                </a:tc>
                <a:tc rowSpan="3">
                  <a:txBody>
                    <a:bodyPr/>
                    <a:lstStyle/>
                    <a:p>
                      <a:pPr algn="ctr"/>
                      <a:r>
                        <a:rPr lang="en-US" sz="1600" dirty="0" smtClean="0"/>
                        <a:t>32</a:t>
                      </a:r>
                      <a:endParaRPr lang="en-US" sz="1600" dirty="0"/>
                    </a:p>
                  </a:txBody>
                  <a:tcPr marL="121920" marR="121920" marT="60960" marB="60960" anchor="ctr"/>
                </a:tc>
                <a:tc rowSpan="3">
                  <a:txBody>
                    <a:bodyPr/>
                    <a:lstStyle/>
                    <a:p>
                      <a:pPr algn="ctr"/>
                      <a:r>
                        <a:rPr lang="en-US" sz="1600" dirty="0" err="1" smtClean="0"/>
                        <a:t>Redhat</a:t>
                      </a:r>
                      <a:r>
                        <a:rPr lang="en-US" sz="1600" dirty="0" smtClean="0"/>
                        <a:t> 7.6</a:t>
                      </a:r>
                      <a:endParaRPr lang="en-US" sz="1600" dirty="0"/>
                    </a:p>
                  </a:txBody>
                  <a:tcPr marL="121920" marR="121920" marT="60960" marB="60960" anchor="ctr"/>
                </a:tc>
                <a:tc rowSpan="3">
                  <a:txBody>
                    <a:bodyPr/>
                    <a:lstStyle/>
                    <a:p>
                      <a:pPr algn="ctr"/>
                      <a:endParaRPr lang="en-US" sz="1600" dirty="0"/>
                    </a:p>
                  </a:txBody>
                  <a:tcPr marL="121920" marR="121920" marT="60960" marB="60960" anchor="ctr"/>
                </a:tc>
                <a:tc>
                  <a:txBody>
                    <a:bodyPr/>
                    <a:lstStyle/>
                    <a:p>
                      <a:pPr algn="l"/>
                      <a:r>
                        <a:rPr lang="en-US" sz="1600" dirty="0" smtClean="0"/>
                        <a:t>/</a:t>
                      </a:r>
                      <a:endParaRPr lang="en-US" sz="1600" dirty="0"/>
                    </a:p>
                  </a:txBody>
                  <a:tcPr marL="121920" marR="121920" marT="60960" marB="60960"/>
                </a:tc>
                <a:tc>
                  <a:txBody>
                    <a:bodyPr/>
                    <a:lstStyle/>
                    <a:p>
                      <a:pPr algn="l"/>
                      <a:r>
                        <a:rPr lang="en-US" sz="1600" dirty="0" smtClean="0"/>
                        <a:t>40 GB</a:t>
                      </a:r>
                      <a:endParaRPr lang="en-US" sz="1600" dirty="0"/>
                    </a:p>
                  </a:txBody>
                  <a:tcPr marL="121920" marR="121920" marT="60960" marB="60960"/>
                </a:tc>
                <a:tc>
                  <a:txBody>
                    <a:bodyPr/>
                    <a:lstStyle/>
                    <a:p>
                      <a:pPr algn="l"/>
                      <a:r>
                        <a:rPr lang="en-US" sz="1600" dirty="0" smtClean="0"/>
                        <a:t>TIER</a:t>
                      </a:r>
                      <a:r>
                        <a:rPr lang="en-US" sz="1600" baseline="0" dirty="0" smtClean="0"/>
                        <a:t> 3</a:t>
                      </a:r>
                      <a:endParaRPr lang="en-US" sz="1600" dirty="0"/>
                    </a:p>
                  </a:txBody>
                  <a:tcPr marL="121920" marR="121920" marT="60960" marB="60960"/>
                </a:tc>
                <a:extLst>
                  <a:ext uri="{0D108BD9-81ED-4DB2-BD59-A6C34878D82A}">
                    <a16:rowId xmlns:a16="http://schemas.microsoft.com/office/drawing/2014/main" xmlns="" val="2149677703"/>
                  </a:ext>
                </a:extLst>
              </a:tr>
              <a:tr h="3657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a:endParaRPr lang="en-US" sz="1600" dirty="0"/>
                    </a:p>
                  </a:txBody>
                  <a:tcPr marL="121920" marR="121920" marT="60960" marB="60960"/>
                </a:tc>
                <a:tc>
                  <a:txBody>
                    <a:bodyPr/>
                    <a:lstStyle/>
                    <a:p>
                      <a:pPr algn="l"/>
                      <a:endParaRPr lang="en-US" sz="1600" dirty="0"/>
                    </a:p>
                  </a:txBody>
                  <a:tcPr marL="121920" marR="121920" marT="60960" marB="60960"/>
                </a:tc>
                <a:tc>
                  <a:txBody>
                    <a:bodyPr/>
                    <a:lstStyle/>
                    <a:p>
                      <a:pPr algn="l"/>
                      <a:endParaRPr lang="en-US" sz="1600" dirty="0"/>
                    </a:p>
                  </a:txBody>
                  <a:tcPr marL="121920" marR="121920" marT="60960" marB="60960"/>
                </a:tc>
                <a:extLst>
                  <a:ext uri="{0D108BD9-81ED-4DB2-BD59-A6C34878D82A}">
                    <a16:rowId xmlns:a16="http://schemas.microsoft.com/office/drawing/2014/main" xmlns="" val="371907100"/>
                  </a:ext>
                </a:extLst>
              </a:tr>
              <a:tr h="3657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a:r>
                        <a:rPr lang="en-US" sz="1600" dirty="0" smtClean="0"/>
                        <a:t>/</a:t>
                      </a:r>
                      <a:r>
                        <a:rPr lang="en-US" sz="1600" dirty="0" err="1" smtClean="0"/>
                        <a:t>tmp</a:t>
                      </a:r>
                      <a:endParaRPr lang="en-US" sz="1600" dirty="0"/>
                    </a:p>
                  </a:txBody>
                  <a:tcPr marL="121920" marR="121920" marT="60960" marB="60960"/>
                </a:tc>
                <a:tc>
                  <a:txBody>
                    <a:bodyPr/>
                    <a:lstStyle/>
                    <a:p>
                      <a:pPr algn="l"/>
                      <a:r>
                        <a:rPr lang="en-US" sz="1600" dirty="0" smtClean="0"/>
                        <a:t>20</a:t>
                      </a:r>
                      <a:r>
                        <a:rPr lang="en-US" sz="1600" baseline="0" dirty="0" smtClean="0"/>
                        <a:t> GB</a:t>
                      </a:r>
                      <a:endParaRPr lang="en-US" sz="1600" dirty="0"/>
                    </a:p>
                  </a:txBody>
                  <a:tcPr marL="121920" marR="121920" marT="60960" marB="60960"/>
                </a:tc>
                <a:tc>
                  <a:txBody>
                    <a:bodyPr/>
                    <a:lstStyle/>
                    <a:p>
                      <a:pPr algn="l"/>
                      <a:r>
                        <a:rPr lang="en-US" sz="1600" dirty="0" smtClean="0"/>
                        <a:t>TIER 3</a:t>
                      </a:r>
                      <a:endParaRPr lang="en-US" sz="1600" dirty="0"/>
                    </a:p>
                  </a:txBody>
                  <a:tcPr marL="121920" marR="121920" marT="60960" marB="60960"/>
                </a:tc>
                <a:extLst>
                  <a:ext uri="{0D108BD9-81ED-4DB2-BD59-A6C34878D82A}">
                    <a16:rowId xmlns:a16="http://schemas.microsoft.com/office/drawing/2014/main" xmlns="" val="2851121270"/>
                  </a:ext>
                </a:extLst>
              </a:tr>
              <a:tr h="365760">
                <a:tc rowSpan="3">
                  <a:txBody>
                    <a:bodyPr/>
                    <a:lstStyle/>
                    <a:p>
                      <a:endParaRPr lang="en-US" sz="1600" dirty="0"/>
                    </a:p>
                  </a:txBody>
                  <a:tcPr marL="121920" marR="121920" marT="60960" marB="60960" anchor="ctr"/>
                </a:tc>
                <a:tc rowSpan="3">
                  <a:txBody>
                    <a:bodyPr/>
                    <a:lstStyle/>
                    <a:p>
                      <a:pPr algn="ctr"/>
                      <a:endParaRPr lang="en-US" sz="1600" dirty="0"/>
                    </a:p>
                  </a:txBody>
                  <a:tcPr marL="121920" marR="121920" marT="60960" marB="60960" anchor="ctr"/>
                </a:tc>
                <a:tc rowSpan="3">
                  <a:txBody>
                    <a:bodyPr/>
                    <a:lstStyle/>
                    <a:p>
                      <a:pPr algn="ctr"/>
                      <a:endParaRPr lang="en-US" sz="1600" dirty="0"/>
                    </a:p>
                  </a:txBody>
                  <a:tcPr marL="121920" marR="121920" marT="60960" marB="60960" anchor="ctr"/>
                </a:tc>
                <a:tc rowSpan="3">
                  <a:txBody>
                    <a:bodyPr/>
                    <a:lstStyle/>
                    <a:p>
                      <a:pPr algn="ctr"/>
                      <a:endParaRPr lang="en-US" sz="1600" dirty="0"/>
                    </a:p>
                  </a:txBody>
                  <a:tcPr marL="121920" marR="121920" marT="60960" marB="60960" anchor="ctr"/>
                </a:tc>
                <a:tc rowSpan="3">
                  <a:txBody>
                    <a:bodyPr/>
                    <a:lstStyle/>
                    <a:p>
                      <a:pPr algn="ctr"/>
                      <a:endParaRPr lang="en-US" sz="1600" dirty="0"/>
                    </a:p>
                  </a:txBody>
                  <a:tcPr marL="121920" marR="121920" marT="60960" marB="60960" anchor="ctr"/>
                </a:tc>
                <a:tc rowSpan="3">
                  <a:txBody>
                    <a:bodyPr/>
                    <a:lstStyle/>
                    <a:p>
                      <a:pPr algn="ctr"/>
                      <a:endParaRPr lang="en-US" sz="1600" dirty="0"/>
                    </a:p>
                  </a:txBody>
                  <a:tcPr marL="121920" marR="121920" marT="60960" marB="60960" anchor="ctr"/>
                </a:tc>
                <a:tc>
                  <a:txBody>
                    <a:bodyPr/>
                    <a:lstStyle/>
                    <a:p>
                      <a:pPr algn="l"/>
                      <a:r>
                        <a:rPr lang="en-US" sz="1600" dirty="0" smtClean="0"/>
                        <a:t>/u01</a:t>
                      </a:r>
                      <a:endParaRPr lang="en-US" sz="1600" dirty="0"/>
                    </a:p>
                  </a:txBody>
                  <a:tcPr marL="121920" marR="121920" marT="60960" marB="60960"/>
                </a:tc>
                <a:tc>
                  <a:txBody>
                    <a:bodyPr/>
                    <a:lstStyle/>
                    <a:p>
                      <a:pPr algn="l"/>
                      <a:r>
                        <a:rPr lang="en-US" sz="1600" dirty="0" smtClean="0"/>
                        <a:t>50 GB</a:t>
                      </a:r>
                      <a:endParaRPr lang="en-US" sz="1600" dirty="0"/>
                    </a:p>
                  </a:txBody>
                  <a:tcPr marL="121920" marR="121920" marT="60960" marB="60960"/>
                </a:tc>
                <a:tc>
                  <a:txBody>
                    <a:bodyPr/>
                    <a:lstStyle/>
                    <a:p>
                      <a:pPr algn="l"/>
                      <a:r>
                        <a:rPr lang="en-US" sz="1600" dirty="0" smtClean="0"/>
                        <a:t>TIER</a:t>
                      </a:r>
                      <a:r>
                        <a:rPr lang="en-US" sz="1600" baseline="0" dirty="0" smtClean="0"/>
                        <a:t> 3</a:t>
                      </a:r>
                      <a:endParaRPr lang="en-US" sz="1600" dirty="0"/>
                    </a:p>
                  </a:txBody>
                  <a:tcPr marL="121920" marR="121920" marT="60960" marB="60960"/>
                </a:tc>
                <a:extLst>
                  <a:ext uri="{0D108BD9-81ED-4DB2-BD59-A6C34878D82A}">
                    <a16:rowId xmlns:a16="http://schemas.microsoft.com/office/drawing/2014/main" xmlns="" val="4027381656"/>
                  </a:ext>
                </a:extLst>
              </a:tr>
              <a:tr h="3657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a:r>
                        <a:rPr lang="en-US" sz="1600" dirty="0" smtClean="0"/>
                        <a:t>/home</a:t>
                      </a:r>
                      <a:endParaRPr lang="en-US" sz="1600" dirty="0"/>
                    </a:p>
                  </a:txBody>
                  <a:tcPr marL="121920" marR="121920" marT="60960" marB="60960"/>
                </a:tc>
                <a:tc>
                  <a:txBody>
                    <a:bodyPr/>
                    <a:lstStyle/>
                    <a:p>
                      <a:pPr algn="l"/>
                      <a:r>
                        <a:rPr lang="en-US" sz="1600" baseline="0" dirty="0" smtClean="0"/>
                        <a:t>70 GB</a:t>
                      </a:r>
                      <a:endParaRPr lang="en-US" sz="1600" dirty="0"/>
                    </a:p>
                  </a:txBody>
                  <a:tcPr marL="121920" marR="121920" marT="60960" marB="60960"/>
                </a:tc>
                <a:tc>
                  <a:txBody>
                    <a:bodyPr/>
                    <a:lstStyle/>
                    <a:p>
                      <a:pPr algn="l"/>
                      <a:r>
                        <a:rPr lang="en-US" sz="1600" dirty="0" smtClean="0"/>
                        <a:t>TIER 3</a:t>
                      </a:r>
                      <a:endParaRPr lang="en-US" sz="1600" dirty="0"/>
                    </a:p>
                  </a:txBody>
                  <a:tcPr marL="121920" marR="121920" marT="60960" marB="60960"/>
                </a:tc>
                <a:extLst>
                  <a:ext uri="{0D108BD9-81ED-4DB2-BD59-A6C34878D82A}">
                    <a16:rowId xmlns:a16="http://schemas.microsoft.com/office/drawing/2014/main" xmlns="" val="2660137234"/>
                  </a:ext>
                </a:extLst>
              </a:tr>
              <a:tr h="3657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a:r>
                        <a:rPr lang="en-US" sz="1600" dirty="0" smtClean="0"/>
                        <a:t>/</a:t>
                      </a:r>
                      <a:r>
                        <a:rPr lang="en-US" sz="1600" dirty="0" err="1" smtClean="0"/>
                        <a:t>var</a:t>
                      </a:r>
                      <a:endParaRPr lang="en-US" sz="1600" dirty="0"/>
                    </a:p>
                  </a:txBody>
                  <a:tcPr marL="121920" marR="121920" marT="60960" marB="60960"/>
                </a:tc>
                <a:tc>
                  <a:txBody>
                    <a:bodyPr/>
                    <a:lstStyle/>
                    <a:p>
                      <a:pPr algn="l"/>
                      <a:r>
                        <a:rPr lang="en-US" sz="1600" dirty="0" smtClean="0"/>
                        <a:t>100</a:t>
                      </a:r>
                      <a:r>
                        <a:rPr lang="en-US" sz="1600" baseline="0" dirty="0" smtClean="0"/>
                        <a:t> GB</a:t>
                      </a:r>
                      <a:endParaRPr lang="en-US" sz="1600" dirty="0"/>
                    </a:p>
                  </a:txBody>
                  <a:tcPr marL="121920" marR="121920" marT="60960" marB="60960"/>
                </a:tc>
                <a:tc>
                  <a:txBody>
                    <a:bodyPr/>
                    <a:lstStyle/>
                    <a:p>
                      <a:pPr algn="l"/>
                      <a:r>
                        <a:rPr lang="en-US" sz="1600" dirty="0" smtClean="0"/>
                        <a:t>TIER 3</a:t>
                      </a:r>
                      <a:endParaRPr lang="en-US" sz="1600" dirty="0"/>
                    </a:p>
                  </a:txBody>
                  <a:tcPr marL="121920" marR="121920" marT="60960" marB="60960"/>
                </a:tc>
                <a:extLst>
                  <a:ext uri="{0D108BD9-81ED-4DB2-BD59-A6C34878D82A}">
                    <a16:rowId xmlns:a16="http://schemas.microsoft.com/office/drawing/2014/main" xmlns="" val="860188896"/>
                  </a:ext>
                </a:extLst>
              </a:tr>
              <a:tr h="365760">
                <a:tc>
                  <a:txBody>
                    <a:bodyPr/>
                    <a:lstStyle/>
                    <a:p>
                      <a:endParaRPr lang="en-US" sz="1600" dirty="0"/>
                    </a:p>
                  </a:txBody>
                  <a:tcPr marL="121920" marR="121920" marT="60960" marB="60960" anchor="ctr"/>
                </a:tc>
                <a:tc>
                  <a:txBody>
                    <a:bodyPr/>
                    <a:lstStyle/>
                    <a:p>
                      <a:pPr algn="ctr"/>
                      <a:endParaRPr lang="en-US" sz="1600" dirty="0"/>
                    </a:p>
                  </a:txBody>
                  <a:tcPr marL="121920" marR="121920" marT="60960" marB="60960" anchor="ctr"/>
                </a:tc>
                <a:tc>
                  <a:txBody>
                    <a:bodyPr/>
                    <a:lstStyle/>
                    <a:p>
                      <a:pPr algn="ctr"/>
                      <a:endParaRPr lang="en-US" sz="1600" dirty="0"/>
                    </a:p>
                  </a:txBody>
                  <a:tcPr marL="121920" marR="121920" marT="60960" marB="60960" anchor="ctr"/>
                </a:tc>
                <a:tc>
                  <a:txBody>
                    <a:bodyPr/>
                    <a:lstStyle/>
                    <a:p>
                      <a:pPr algn="ctr"/>
                      <a:endParaRPr lang="en-US" sz="1600" dirty="0"/>
                    </a:p>
                  </a:txBody>
                  <a:tcPr marL="121920" marR="121920" marT="60960" marB="60960" anchor="ctr"/>
                </a:tc>
                <a:tc>
                  <a:txBody>
                    <a:bodyPr/>
                    <a:lstStyle/>
                    <a:p>
                      <a:pPr algn="ctr"/>
                      <a:endParaRPr lang="en-US" sz="1600" dirty="0"/>
                    </a:p>
                  </a:txBody>
                  <a:tcPr marL="121920" marR="121920" marT="60960" marB="60960" anchor="ctr"/>
                </a:tc>
                <a:tc>
                  <a:txBody>
                    <a:bodyPr/>
                    <a:lstStyle/>
                    <a:p>
                      <a:pPr algn="ctr"/>
                      <a:endParaRPr lang="en-US" sz="1600" dirty="0"/>
                    </a:p>
                  </a:txBody>
                  <a:tcPr marL="121920" marR="121920" marT="60960" marB="60960" anchor="ctr"/>
                </a:tc>
                <a:tc>
                  <a:txBody>
                    <a:bodyPr/>
                    <a:lstStyle/>
                    <a:p>
                      <a:pPr algn="l"/>
                      <a:endParaRPr lang="en-US" sz="1600" dirty="0"/>
                    </a:p>
                  </a:txBody>
                  <a:tcPr marL="121920" marR="121920" marT="60960" marB="60960"/>
                </a:tc>
                <a:tc>
                  <a:txBody>
                    <a:bodyPr/>
                    <a:lstStyle/>
                    <a:p>
                      <a:pPr algn="l"/>
                      <a:endParaRPr lang="en-US" sz="1600" dirty="0"/>
                    </a:p>
                  </a:txBody>
                  <a:tcPr marL="121920" marR="121920" marT="60960" marB="60960"/>
                </a:tc>
                <a:tc>
                  <a:txBody>
                    <a:bodyPr/>
                    <a:lstStyle/>
                    <a:p>
                      <a:pPr algn="l"/>
                      <a:endParaRPr lang="en-US" sz="1600" dirty="0"/>
                    </a:p>
                  </a:txBody>
                  <a:tcPr marL="121920" marR="121920" marT="60960" marB="60960"/>
                </a:tc>
              </a:tr>
              <a:tr h="853440">
                <a:tc>
                  <a:txBody>
                    <a:bodyPr/>
                    <a:lstStyle/>
                    <a:p>
                      <a:endParaRPr lang="en-US" sz="1600" dirty="0"/>
                    </a:p>
                  </a:txBody>
                  <a:tcPr marL="121920" marR="121920" marT="60960" marB="60960" anchor="ctr"/>
                </a:tc>
                <a:tc>
                  <a:txBody>
                    <a:bodyPr/>
                    <a:lstStyle/>
                    <a:p>
                      <a:pPr algn="ctr"/>
                      <a:endParaRPr lang="en-US" sz="1600" dirty="0"/>
                    </a:p>
                  </a:txBody>
                  <a:tcPr marL="121920" marR="121920" marT="60960" marB="60960" anchor="ctr"/>
                </a:tc>
                <a:tc>
                  <a:txBody>
                    <a:bodyPr/>
                    <a:lstStyle/>
                    <a:p>
                      <a:pPr algn="ctr"/>
                      <a:endParaRPr lang="en-US" sz="1600" dirty="0"/>
                    </a:p>
                  </a:txBody>
                  <a:tcPr marL="121920" marR="121920" marT="60960" marB="60960" anchor="ctr"/>
                </a:tc>
                <a:tc>
                  <a:txBody>
                    <a:bodyPr/>
                    <a:lstStyle/>
                    <a:p>
                      <a:pPr algn="ctr"/>
                      <a:endParaRPr lang="en-US" sz="1600" dirty="0"/>
                    </a:p>
                  </a:txBody>
                  <a:tcPr marL="121920" marR="121920" marT="60960" marB="60960" anchor="ctr"/>
                </a:tc>
                <a:tc>
                  <a:txBody>
                    <a:bodyPr/>
                    <a:lstStyle/>
                    <a:p>
                      <a:pPr algn="ctr"/>
                      <a:endParaRPr lang="en-US" sz="1600" dirty="0"/>
                    </a:p>
                  </a:txBody>
                  <a:tcPr marL="121920" marR="121920" marT="60960" marB="6096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dirty="0" smtClean="0"/>
                    </a:p>
                  </a:txBody>
                  <a:tcPr marL="121920" marR="121920" marT="60960" marB="60960" anchor="ctr"/>
                </a:tc>
                <a:tc gridSpan="3">
                  <a:txBody>
                    <a:bodyPr/>
                    <a:lstStyle/>
                    <a:p>
                      <a:pPr algn="ctr"/>
                      <a:endParaRPr lang="en-US" sz="1600" baseline="0" dirty="0" smtClean="0"/>
                    </a:p>
                  </a:txBody>
                  <a:tcPr marL="121920" marR="121920" marT="60960" marB="6096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852181563"/>
                  </a:ext>
                </a:extLst>
              </a:tr>
            </a:tbl>
          </a:graphicData>
        </a:graphic>
      </p:graphicFrame>
    </p:spTree>
    <p:extLst>
      <p:ext uri="{BB962C8B-B14F-4D97-AF65-F5344CB8AC3E}">
        <p14:creationId xmlns:p14="http://schemas.microsoft.com/office/powerpoint/2010/main" val="2489961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err="1"/>
              <a:t>HyperMirror</a:t>
            </a:r>
            <a:r>
              <a:rPr lang="en-GB" dirty="0"/>
              <a:t> enables two identical copies </a:t>
            </a:r>
            <a:r>
              <a:rPr lang="en-GB" dirty="0" smtClean="0"/>
              <a:t>of data </a:t>
            </a:r>
            <a:r>
              <a:rPr lang="en-GB" dirty="0"/>
              <a:t>to be stored in different storage spaces. If one storage space becomes unavailable, </a:t>
            </a:r>
            <a:r>
              <a:rPr lang="en-GB" dirty="0" smtClean="0"/>
              <a:t>the continuity </a:t>
            </a:r>
            <a:r>
              <a:rPr lang="en-GB" dirty="0"/>
              <a:t>of data and applications is not affected, improving business </a:t>
            </a:r>
            <a:r>
              <a:rPr lang="en-GB" dirty="0" smtClean="0"/>
              <a:t>reliability</a:t>
            </a:r>
          </a:p>
          <a:p>
            <a:r>
              <a:rPr lang="en-GB" dirty="0"/>
              <a:t>If mission-critical applications require robust business continuity and </a:t>
            </a:r>
            <a:r>
              <a:rPr lang="en-GB" dirty="0" smtClean="0"/>
              <a:t>reliability, </a:t>
            </a:r>
            <a:r>
              <a:rPr lang="en-GB" dirty="0" err="1" smtClean="0"/>
              <a:t>HyperMirror</a:t>
            </a:r>
            <a:r>
              <a:rPr lang="en-GB" dirty="0" smtClean="0"/>
              <a:t> </a:t>
            </a:r>
            <a:r>
              <a:rPr lang="en-GB" dirty="0"/>
              <a:t>can be used with </a:t>
            </a:r>
            <a:r>
              <a:rPr lang="en-GB" dirty="0" err="1"/>
              <a:t>SmartVirtualization</a:t>
            </a:r>
            <a:r>
              <a:rPr lang="en-GB" dirty="0"/>
              <a:t> to continuously protect data in </a:t>
            </a:r>
            <a:r>
              <a:rPr lang="en-GB" dirty="0" smtClean="0"/>
              <a:t>a heterogeneous </a:t>
            </a:r>
            <a:r>
              <a:rPr lang="en-GB" dirty="0"/>
              <a:t>storage environment, preventing the failure of a storage system </a:t>
            </a:r>
            <a:r>
              <a:rPr lang="en-GB" dirty="0" smtClean="0"/>
              <a:t>from causing </a:t>
            </a:r>
            <a:r>
              <a:rPr lang="en-GB" dirty="0"/>
              <a:t>data loss.</a:t>
            </a:r>
          </a:p>
        </p:txBody>
      </p:sp>
    </p:spTree>
    <p:extLst>
      <p:ext uri="{BB962C8B-B14F-4D97-AF65-F5344CB8AC3E}">
        <p14:creationId xmlns:p14="http://schemas.microsoft.com/office/powerpoint/2010/main" val="791304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000" dirty="0" err="1">
                <a:latin typeface="Arial" panose="020B0604020202020204" pitchFamily="34" charset="0"/>
                <a:cs typeface="Arial" panose="020B0604020202020204" pitchFamily="34" charset="0"/>
              </a:rPr>
              <a:t>HyperMirror</a:t>
            </a:r>
            <a:r>
              <a:rPr lang="en-GB" sz="2000" dirty="0">
                <a:latin typeface="Arial" panose="020B0604020202020204" pitchFamily="34" charset="0"/>
                <a:cs typeface="Arial" panose="020B0604020202020204" pitchFamily="34" charset="0"/>
              </a:rPr>
              <a:t> creates a mirror LUN and multiple mirror copies for a LUN (called original</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LUN) to prevent the failure of a single LUN from causing service interruption or data loss,</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thereby improving service reliability</a:t>
            </a:r>
            <a:r>
              <a:rPr lang="en-GB" sz="2000" dirty="0" smtClean="0">
                <a:latin typeface="Arial" panose="020B0604020202020204" pitchFamily="34" charset="0"/>
                <a:cs typeface="Arial" panose="020B0604020202020204" pitchFamily="34" charset="0"/>
              </a:rPr>
              <a:t>.</a:t>
            </a:r>
            <a:br>
              <a:rPr lang="en-GB" sz="2000" dirty="0" smtClean="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The normal mirror copy takes over all services from the</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original LUN, ensuring host service continuity and data integrity.</a:t>
            </a:r>
          </a:p>
        </p:txBody>
      </p:sp>
      <p:pic>
        <p:nvPicPr>
          <p:cNvPr id="4" name="Content Placeholder 3"/>
          <p:cNvPicPr>
            <a:picLocks noGrp="1" noChangeAspect="1"/>
          </p:cNvPicPr>
          <p:nvPr>
            <p:ph idx="1"/>
          </p:nvPr>
        </p:nvPicPr>
        <p:blipFill>
          <a:blip r:embed="rId2"/>
          <a:stretch>
            <a:fillRect/>
          </a:stretch>
        </p:blipFill>
        <p:spPr>
          <a:xfrm>
            <a:off x="2654285" y="1825625"/>
            <a:ext cx="6883430" cy="4351338"/>
          </a:xfrm>
          <a:prstGeom prst="rect">
            <a:avLst/>
          </a:prstGeom>
        </p:spPr>
      </p:pic>
    </p:spTree>
    <p:extLst>
      <p:ext uri="{BB962C8B-B14F-4D97-AF65-F5344CB8AC3E}">
        <p14:creationId xmlns:p14="http://schemas.microsoft.com/office/powerpoint/2010/main" val="2220674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Steps to implement </a:t>
            </a:r>
            <a:r>
              <a:rPr lang="en-GB" dirty="0" err="1" smtClean="0"/>
              <a:t>Hypermirroring</a:t>
            </a:r>
            <a:r>
              <a:rPr lang="en-GB" dirty="0" smtClean="0"/>
              <a:t/>
            </a:r>
            <a:br>
              <a:rPr lang="en-GB" dirty="0" smtClean="0"/>
            </a:br>
            <a:endParaRPr lang="en-GB" dirty="0"/>
          </a:p>
        </p:txBody>
      </p:sp>
      <p:sp>
        <p:nvSpPr>
          <p:cNvPr id="3" name="Content Placeholder 2"/>
          <p:cNvSpPr>
            <a:spLocks noGrp="1"/>
          </p:cNvSpPr>
          <p:nvPr>
            <p:ph idx="1"/>
          </p:nvPr>
        </p:nvSpPr>
        <p:spPr/>
        <p:txBody>
          <a:bodyPr/>
          <a:lstStyle/>
          <a:p>
            <a:r>
              <a:rPr lang="en-GB" dirty="0" smtClean="0"/>
              <a:t>Creating a mirror LUN</a:t>
            </a:r>
          </a:p>
          <a:p>
            <a:r>
              <a:rPr lang="en-GB" dirty="0" smtClean="0"/>
              <a:t>Synchronization</a:t>
            </a:r>
          </a:p>
          <a:p>
            <a:r>
              <a:rPr lang="en-GB" dirty="0" smtClean="0"/>
              <a:t>Mirror splitting</a:t>
            </a:r>
            <a:br>
              <a:rPr lang="en-GB" dirty="0" smtClean="0"/>
            </a:br>
            <a:r>
              <a:rPr lang="en-GB" dirty="0" smtClean="0"/>
              <a:t>   </a:t>
            </a:r>
            <a:endParaRPr lang="en-GB" dirty="0"/>
          </a:p>
        </p:txBody>
      </p:sp>
    </p:spTree>
    <p:extLst>
      <p:ext uri="{BB962C8B-B14F-4D97-AF65-F5344CB8AC3E}">
        <p14:creationId xmlns:p14="http://schemas.microsoft.com/office/powerpoint/2010/main" val="3310179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09660"/>
          </a:xfrm>
        </p:spPr>
        <p:txBody>
          <a:bodyPr>
            <a:normAutofit fontScale="90000"/>
          </a:bodyPr>
          <a:lstStyle/>
          <a:p>
            <a:r>
              <a:rPr lang="en-GB" dirty="0" smtClean="0"/>
              <a:t>Creating mirror LUN</a:t>
            </a:r>
            <a:endParaRPr lang="en-GB" dirty="0"/>
          </a:p>
        </p:txBody>
      </p:sp>
      <p:sp>
        <p:nvSpPr>
          <p:cNvPr id="3" name="Content Placeholder 2"/>
          <p:cNvSpPr>
            <a:spLocks noGrp="1"/>
          </p:cNvSpPr>
          <p:nvPr>
            <p:ph idx="1"/>
          </p:nvPr>
        </p:nvSpPr>
        <p:spPr>
          <a:xfrm>
            <a:off x="838200" y="974786"/>
            <a:ext cx="10515600" cy="5202177"/>
          </a:xfrm>
        </p:spPr>
        <p:txBody>
          <a:bodyPr/>
          <a:lstStyle/>
          <a:p>
            <a:r>
              <a:rPr lang="en-GB" sz="1800" dirty="0" smtClean="0"/>
              <a:t>The original LUN is changed into the mirror LUN, and storage space of the original LUN is handed over to mirror copy A.</a:t>
            </a:r>
          </a:p>
          <a:p>
            <a:r>
              <a:rPr lang="en-GB" sz="1800" dirty="0" smtClean="0"/>
              <a:t>Then, mirror copy B is created for the mirror LUN</a:t>
            </a:r>
          </a:p>
          <a:p>
            <a:r>
              <a:rPr lang="en-GB" sz="1800" dirty="0" smtClean="0"/>
              <a:t>data </a:t>
            </a:r>
            <a:r>
              <a:rPr lang="en-GB" sz="1800" dirty="0"/>
              <a:t>is synchronized from mirror </a:t>
            </a:r>
            <a:r>
              <a:rPr lang="en-GB" sz="1800" dirty="0" smtClean="0"/>
              <a:t>copy A </a:t>
            </a:r>
            <a:r>
              <a:rPr lang="en-GB" sz="1800" dirty="0"/>
              <a:t>to mirror copy B</a:t>
            </a:r>
            <a:r>
              <a:rPr lang="en-GB" sz="1800" dirty="0" smtClean="0"/>
              <a:t>.</a:t>
            </a:r>
          </a:p>
          <a:p>
            <a:endParaRPr lang="en-GB" dirty="0" smtClean="0"/>
          </a:p>
          <a:p>
            <a:endParaRPr lang="en-GB" dirty="0"/>
          </a:p>
        </p:txBody>
      </p:sp>
      <p:pic>
        <p:nvPicPr>
          <p:cNvPr id="4" name="Picture 3"/>
          <p:cNvPicPr>
            <a:picLocks noChangeAspect="1"/>
          </p:cNvPicPr>
          <p:nvPr/>
        </p:nvPicPr>
        <p:blipFill>
          <a:blip r:embed="rId2"/>
          <a:stretch>
            <a:fillRect/>
          </a:stretch>
        </p:blipFill>
        <p:spPr>
          <a:xfrm>
            <a:off x="3514725" y="2510287"/>
            <a:ext cx="5162550" cy="3666676"/>
          </a:xfrm>
          <a:prstGeom prst="rect">
            <a:avLst/>
          </a:prstGeom>
        </p:spPr>
      </p:pic>
    </p:spTree>
    <p:extLst>
      <p:ext uri="{BB962C8B-B14F-4D97-AF65-F5344CB8AC3E}">
        <p14:creationId xmlns:p14="http://schemas.microsoft.com/office/powerpoint/2010/main" val="3035824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18286"/>
          </a:xfrm>
        </p:spPr>
        <p:txBody>
          <a:bodyPr>
            <a:normAutofit fontScale="90000"/>
          </a:bodyPr>
          <a:lstStyle/>
          <a:p>
            <a:r>
              <a:rPr lang="en-GB" dirty="0"/>
              <a:t>Synchronization</a:t>
            </a:r>
          </a:p>
        </p:txBody>
      </p:sp>
      <p:sp>
        <p:nvSpPr>
          <p:cNvPr id="3" name="Content Placeholder 2"/>
          <p:cNvSpPr>
            <a:spLocks noGrp="1"/>
          </p:cNvSpPr>
          <p:nvPr>
            <p:ph idx="1"/>
          </p:nvPr>
        </p:nvSpPr>
        <p:spPr>
          <a:xfrm>
            <a:off x="838200" y="983412"/>
            <a:ext cx="10515600" cy="5193551"/>
          </a:xfrm>
        </p:spPr>
        <p:txBody>
          <a:bodyPr>
            <a:normAutofit/>
          </a:bodyPr>
          <a:lstStyle/>
          <a:p>
            <a:r>
              <a:rPr lang="en-GB" sz="1600" dirty="0"/>
              <a:t>After a mirror </a:t>
            </a:r>
            <a:r>
              <a:rPr lang="en-GB" sz="1600" dirty="0" smtClean="0"/>
              <a:t>copy recovers </a:t>
            </a:r>
            <a:r>
              <a:rPr lang="en-GB" sz="1600" dirty="0"/>
              <a:t>from a fault or when data on a mirror copy is being made complete, </a:t>
            </a:r>
            <a:r>
              <a:rPr lang="en-GB" sz="1600" dirty="0" smtClean="0"/>
              <a:t>incremental data </a:t>
            </a:r>
            <a:r>
              <a:rPr lang="en-GB" sz="1600" dirty="0"/>
              <a:t>is synchronized from a complete mirror copy to that mirror copy, making </a:t>
            </a:r>
            <a:r>
              <a:rPr lang="en-GB" sz="1600" dirty="0" smtClean="0"/>
              <a:t>data between </a:t>
            </a:r>
            <a:r>
              <a:rPr lang="en-GB" sz="1600" dirty="0"/>
              <a:t>mirror copies identical</a:t>
            </a:r>
            <a:r>
              <a:rPr lang="en-GB" sz="1600" dirty="0" smtClean="0"/>
              <a:t>.</a:t>
            </a:r>
          </a:p>
          <a:p>
            <a:pPr marL="0" indent="0">
              <a:buNone/>
            </a:pPr>
            <a:endParaRPr lang="en-GB" sz="1600" dirty="0"/>
          </a:p>
        </p:txBody>
      </p:sp>
      <p:pic>
        <p:nvPicPr>
          <p:cNvPr id="4" name="Picture 3"/>
          <p:cNvPicPr>
            <a:picLocks noChangeAspect="1"/>
          </p:cNvPicPr>
          <p:nvPr/>
        </p:nvPicPr>
        <p:blipFill>
          <a:blip r:embed="rId2"/>
          <a:stretch>
            <a:fillRect/>
          </a:stretch>
        </p:blipFill>
        <p:spPr>
          <a:xfrm>
            <a:off x="345056" y="1440611"/>
            <a:ext cx="10619117" cy="4562025"/>
          </a:xfrm>
          <a:prstGeom prst="rect">
            <a:avLst/>
          </a:prstGeom>
        </p:spPr>
      </p:pic>
    </p:spTree>
    <p:extLst>
      <p:ext uri="{BB962C8B-B14F-4D97-AF65-F5344CB8AC3E}">
        <p14:creationId xmlns:p14="http://schemas.microsoft.com/office/powerpoint/2010/main" val="3563843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0045"/>
          </a:xfrm>
        </p:spPr>
        <p:txBody>
          <a:bodyPr>
            <a:normAutofit fontScale="90000"/>
          </a:bodyPr>
          <a:lstStyle/>
          <a:p>
            <a:r>
              <a:rPr lang="en-GB" dirty="0" smtClean="0"/>
              <a:t>Mirror splitting</a:t>
            </a:r>
            <a:endParaRPr lang="en-GB" dirty="0"/>
          </a:p>
        </p:txBody>
      </p:sp>
      <p:pic>
        <p:nvPicPr>
          <p:cNvPr id="4" name="Content Placeholder 3"/>
          <p:cNvPicPr>
            <a:picLocks noGrp="1" noChangeAspect="1"/>
          </p:cNvPicPr>
          <p:nvPr>
            <p:ph idx="1"/>
          </p:nvPr>
        </p:nvPicPr>
        <p:blipFill>
          <a:blip r:embed="rId2"/>
          <a:stretch>
            <a:fillRect/>
          </a:stretch>
        </p:blipFill>
        <p:spPr>
          <a:xfrm>
            <a:off x="1285336" y="1130060"/>
            <a:ext cx="8919907" cy="5046903"/>
          </a:xfrm>
          <a:prstGeom prst="rect">
            <a:avLst/>
          </a:prstGeom>
        </p:spPr>
      </p:pic>
    </p:spTree>
    <p:extLst>
      <p:ext uri="{BB962C8B-B14F-4D97-AF65-F5344CB8AC3E}">
        <p14:creationId xmlns:p14="http://schemas.microsoft.com/office/powerpoint/2010/main" val="3446717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9441"/>
          </a:xfrm>
        </p:spPr>
        <p:txBody>
          <a:bodyPr/>
          <a:lstStyle/>
          <a:p>
            <a:r>
              <a:rPr lang="en-GB" dirty="0" smtClean="0"/>
              <a:t>Solution architecture</a:t>
            </a:r>
            <a:endParaRPr lang="en-GB" dirty="0"/>
          </a:p>
        </p:txBody>
      </p:sp>
      <p:pic>
        <p:nvPicPr>
          <p:cNvPr id="4" name="Content Placeholder 3"/>
          <p:cNvPicPr>
            <a:picLocks noGrp="1" noChangeAspect="1"/>
          </p:cNvPicPr>
          <p:nvPr>
            <p:ph idx="1"/>
          </p:nvPr>
        </p:nvPicPr>
        <p:blipFill>
          <a:blip r:embed="rId2"/>
          <a:stretch>
            <a:fillRect/>
          </a:stretch>
        </p:blipFill>
        <p:spPr>
          <a:xfrm>
            <a:off x="2640698" y="1825625"/>
            <a:ext cx="6910604" cy="4351338"/>
          </a:xfrm>
          <a:prstGeom prst="rect">
            <a:avLst/>
          </a:prstGeom>
        </p:spPr>
      </p:pic>
    </p:spTree>
    <p:extLst>
      <p:ext uri="{BB962C8B-B14F-4D97-AF65-F5344CB8AC3E}">
        <p14:creationId xmlns:p14="http://schemas.microsoft.com/office/powerpoint/2010/main" val="1828506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00332"/>
            <a:ext cx="10515600" cy="5676631"/>
          </a:xfrm>
        </p:spPr>
        <p:txBody>
          <a:bodyPr/>
          <a:lstStyle/>
          <a:p>
            <a:r>
              <a:rPr lang="en-GB" dirty="0"/>
              <a:t>Oracle Database runs on an </a:t>
            </a:r>
            <a:r>
              <a:rPr lang="en-GB" dirty="0" err="1"/>
              <a:t>OceanStor</a:t>
            </a:r>
            <a:r>
              <a:rPr lang="en-GB" dirty="0"/>
              <a:t> </a:t>
            </a:r>
            <a:r>
              <a:rPr lang="en-GB" dirty="0" smtClean="0"/>
              <a:t>6800 </a:t>
            </a:r>
            <a:r>
              <a:rPr lang="en-GB" dirty="0"/>
              <a:t>V3 </a:t>
            </a:r>
            <a:r>
              <a:rPr lang="en-GB" dirty="0" smtClean="0"/>
              <a:t>converged storage </a:t>
            </a:r>
            <a:r>
              <a:rPr lang="en-GB" dirty="0"/>
              <a:t>system</a:t>
            </a:r>
            <a:r>
              <a:rPr lang="en-GB" dirty="0" smtClean="0"/>
              <a:t>.</a:t>
            </a:r>
          </a:p>
          <a:p>
            <a:r>
              <a:rPr lang="en-GB" dirty="0" err="1"/>
              <a:t>HyperMirror</a:t>
            </a:r>
            <a:r>
              <a:rPr lang="en-GB" dirty="0"/>
              <a:t> uses different storage spaces provided by the </a:t>
            </a:r>
            <a:r>
              <a:rPr lang="en-GB" dirty="0" err="1"/>
              <a:t>OceanStor</a:t>
            </a:r>
            <a:r>
              <a:rPr lang="en-GB" dirty="0"/>
              <a:t> </a:t>
            </a:r>
            <a:r>
              <a:rPr lang="en-GB" dirty="0" smtClean="0"/>
              <a:t>6800 V3 </a:t>
            </a:r>
            <a:r>
              <a:rPr lang="en-GB" dirty="0"/>
              <a:t>converged storage system to continuously protect Oracle Database and improve </a:t>
            </a:r>
            <a:r>
              <a:rPr lang="en-GB" dirty="0" smtClean="0"/>
              <a:t>data reliability.</a:t>
            </a:r>
          </a:p>
          <a:p>
            <a:r>
              <a:rPr lang="en-GB" b="1" dirty="0" err="1"/>
              <a:t>SmartVirtualization</a:t>
            </a:r>
            <a:r>
              <a:rPr lang="en-GB" b="1" dirty="0"/>
              <a:t> is used to enable the </a:t>
            </a:r>
            <a:r>
              <a:rPr lang="en-GB" b="1" dirty="0" err="1"/>
              <a:t>OceanStor</a:t>
            </a:r>
            <a:r>
              <a:rPr lang="en-GB" b="1" dirty="0"/>
              <a:t> </a:t>
            </a:r>
            <a:r>
              <a:rPr lang="en-GB" b="1" dirty="0" smtClean="0"/>
              <a:t>6800 </a:t>
            </a:r>
            <a:r>
              <a:rPr lang="en-GB" b="1" dirty="0"/>
              <a:t>V3 converged storage system </a:t>
            </a:r>
            <a:r>
              <a:rPr lang="en-GB" b="1" dirty="0" smtClean="0"/>
              <a:t>to take </a:t>
            </a:r>
            <a:r>
              <a:rPr lang="en-GB" b="1" dirty="0"/>
              <a:t>over </a:t>
            </a:r>
            <a:r>
              <a:rPr lang="en-GB" b="1" dirty="0" smtClean="0"/>
              <a:t>at RBDC.</a:t>
            </a:r>
            <a:endParaRPr lang="en-GB" b="1" dirty="0"/>
          </a:p>
        </p:txBody>
      </p:sp>
    </p:spTree>
    <p:extLst>
      <p:ext uri="{BB962C8B-B14F-4D97-AF65-F5344CB8AC3E}">
        <p14:creationId xmlns:p14="http://schemas.microsoft.com/office/powerpoint/2010/main" val="1228780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Stretched RAC cluster</a:t>
            </a:r>
            <a:endParaRPr lang="en-GB" dirty="0"/>
          </a:p>
        </p:txBody>
      </p:sp>
      <p:sp>
        <p:nvSpPr>
          <p:cNvPr id="3" name="Content Placeholder 2"/>
          <p:cNvSpPr>
            <a:spLocks noGrp="1"/>
          </p:cNvSpPr>
          <p:nvPr>
            <p:ph idx="1"/>
          </p:nvPr>
        </p:nvSpPr>
        <p:spPr/>
        <p:txBody>
          <a:bodyPr/>
          <a:lstStyle/>
          <a:p>
            <a:r>
              <a:rPr lang="en-GB" dirty="0" smtClean="0"/>
              <a:t>100% uptime, 0% data loss</a:t>
            </a:r>
          </a:p>
          <a:p>
            <a:r>
              <a:rPr lang="en-GB" dirty="0" smtClean="0"/>
              <a:t>No idle systems</a:t>
            </a:r>
          </a:p>
          <a:p>
            <a:r>
              <a:rPr lang="en-GB" dirty="0" smtClean="0"/>
              <a:t>Instantaneous failover</a:t>
            </a:r>
          </a:p>
          <a:p>
            <a:r>
              <a:rPr lang="en-GB" dirty="0" smtClean="0"/>
              <a:t>Wide area protection</a:t>
            </a:r>
          </a:p>
          <a:p>
            <a:r>
              <a:rPr lang="en-GB" dirty="0" smtClean="0"/>
              <a:t>Transparent to the application</a:t>
            </a:r>
          </a:p>
          <a:p>
            <a:r>
              <a:rPr lang="en-GB" smtClean="0"/>
              <a:t>Excellent performance</a:t>
            </a:r>
            <a:endParaRPr lang="en-GB"/>
          </a:p>
        </p:txBody>
      </p:sp>
    </p:spTree>
    <p:extLst>
      <p:ext uri="{BB962C8B-B14F-4D97-AF65-F5344CB8AC3E}">
        <p14:creationId xmlns:p14="http://schemas.microsoft.com/office/powerpoint/2010/main" val="719019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52792"/>
          </a:xfrm>
        </p:spPr>
        <p:txBody>
          <a:bodyPr>
            <a:normAutofit fontScale="90000"/>
          </a:bodyPr>
          <a:lstStyle/>
          <a:p>
            <a:r>
              <a:rPr lang="en-GB" dirty="0" smtClean="0"/>
              <a:t>Solution configuration</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71186670"/>
              </p:ext>
            </p:extLst>
          </p:nvPr>
        </p:nvGraphicFramePr>
        <p:xfrm>
          <a:off x="838200" y="1017920"/>
          <a:ext cx="10515600" cy="5754759"/>
        </p:xfrm>
        <a:graphic>
          <a:graphicData uri="http://schemas.openxmlformats.org/drawingml/2006/table">
            <a:tbl>
              <a:tblPr firstRow="1" bandRow="1">
                <a:tableStyleId>{5C22544A-7EE6-4342-B048-85BDC9FD1C3A}</a:tableStyleId>
              </a:tblPr>
              <a:tblGrid>
                <a:gridCol w="3505200"/>
                <a:gridCol w="3505200"/>
                <a:gridCol w="3505200"/>
              </a:tblGrid>
              <a:tr h="380817">
                <a:tc>
                  <a:txBody>
                    <a:bodyPr/>
                    <a:lstStyle/>
                    <a:p>
                      <a:r>
                        <a:rPr lang="en-GB" dirty="0" smtClean="0"/>
                        <a:t>Hardware </a:t>
                      </a:r>
                      <a:endParaRPr lang="en-GB" dirty="0"/>
                    </a:p>
                  </a:txBody>
                  <a:tcPr/>
                </a:tc>
                <a:tc>
                  <a:txBody>
                    <a:bodyPr/>
                    <a:lstStyle/>
                    <a:p>
                      <a:r>
                        <a:rPr lang="en-GB" dirty="0" smtClean="0"/>
                        <a:t>Component</a:t>
                      </a:r>
                      <a:endParaRPr lang="en-GB" dirty="0"/>
                    </a:p>
                  </a:txBody>
                  <a:tcPr/>
                </a:tc>
                <a:tc>
                  <a:txBody>
                    <a:bodyPr/>
                    <a:lstStyle/>
                    <a:p>
                      <a:r>
                        <a:rPr lang="en-GB" dirty="0" smtClean="0"/>
                        <a:t>Quantity</a:t>
                      </a:r>
                      <a:endParaRPr lang="en-GB" dirty="0"/>
                    </a:p>
                  </a:txBody>
                  <a:tcPr/>
                </a:tc>
              </a:tr>
              <a:tr h="380817">
                <a:tc>
                  <a:txBody>
                    <a:bodyPr/>
                    <a:lstStyle/>
                    <a:p>
                      <a:r>
                        <a:rPr lang="en-GB" sz="1800" b="0" i="0" u="none" strike="noStrike" kern="1200" baseline="0" dirty="0" smtClean="0">
                          <a:solidFill>
                            <a:schemeClr val="dk1"/>
                          </a:solidFill>
                          <a:latin typeface="+mn-lt"/>
                          <a:ea typeface="+mn-ea"/>
                          <a:cs typeface="+mn-cs"/>
                        </a:rPr>
                        <a:t>Server: E9000</a:t>
                      </a:r>
                      <a:endParaRPr lang="en-GB" dirty="0"/>
                    </a:p>
                  </a:txBody>
                  <a:tcPr/>
                </a:tc>
                <a:tc>
                  <a:txBody>
                    <a:bodyPr/>
                    <a:lstStyle/>
                    <a:p>
                      <a:endParaRPr lang="en-GB"/>
                    </a:p>
                  </a:txBody>
                  <a:tcPr/>
                </a:tc>
                <a:tc>
                  <a:txBody>
                    <a:bodyPr/>
                    <a:lstStyle/>
                    <a:p>
                      <a:r>
                        <a:rPr lang="en-GB" dirty="0" smtClean="0"/>
                        <a:t>2</a:t>
                      </a:r>
                      <a:endParaRPr lang="en-GB" dirty="0"/>
                    </a:p>
                  </a:txBody>
                  <a:tcPr/>
                </a:tc>
              </a:tr>
              <a:tr h="380817">
                <a:tc>
                  <a:txBody>
                    <a:bodyPr/>
                    <a:lstStyle/>
                    <a:p>
                      <a:endParaRPr lang="en-GB"/>
                    </a:p>
                  </a:txBody>
                  <a:tcPr/>
                </a:tc>
                <a:tc>
                  <a:txBody>
                    <a:bodyPr/>
                    <a:lstStyle/>
                    <a:p>
                      <a:r>
                        <a:rPr lang="en-GB" dirty="0" smtClean="0"/>
                        <a:t>CPU</a:t>
                      </a:r>
                      <a:endParaRPr lang="en-GB" dirty="0"/>
                    </a:p>
                  </a:txBody>
                  <a:tcPr/>
                </a:tc>
                <a:tc>
                  <a:txBody>
                    <a:bodyPr/>
                    <a:lstStyle/>
                    <a:p>
                      <a:r>
                        <a:rPr lang="en-GB" dirty="0" smtClean="0"/>
                        <a:t>1</a:t>
                      </a:r>
                      <a:r>
                        <a:rPr lang="en-GB" baseline="0" dirty="0" smtClean="0"/>
                        <a:t> x 8</a:t>
                      </a:r>
                      <a:endParaRPr lang="en-GB" dirty="0"/>
                    </a:p>
                  </a:txBody>
                  <a:tcPr/>
                </a:tc>
              </a:tr>
              <a:tr h="380817">
                <a:tc>
                  <a:txBody>
                    <a:bodyPr/>
                    <a:lstStyle/>
                    <a:p>
                      <a:endParaRPr lang="en-GB"/>
                    </a:p>
                  </a:txBody>
                  <a:tcPr/>
                </a:tc>
                <a:tc>
                  <a:txBody>
                    <a:bodyPr/>
                    <a:lstStyle/>
                    <a:p>
                      <a:r>
                        <a:rPr lang="en-GB" sz="1800" b="0" i="0" u="none" strike="noStrike" kern="1200" baseline="0" dirty="0" smtClean="0">
                          <a:solidFill>
                            <a:schemeClr val="dk1"/>
                          </a:solidFill>
                          <a:latin typeface="+mn-lt"/>
                          <a:ea typeface="+mn-ea"/>
                          <a:cs typeface="+mn-cs"/>
                        </a:rPr>
                        <a:t>Memory</a:t>
                      </a:r>
                      <a:endParaRPr lang="en-GB" dirty="0"/>
                    </a:p>
                  </a:txBody>
                  <a:tcPr/>
                </a:tc>
                <a:tc>
                  <a:txBody>
                    <a:bodyPr/>
                    <a:lstStyle/>
                    <a:p>
                      <a:r>
                        <a:rPr lang="en-GB" sz="1800" b="0" i="0" u="none" strike="noStrike" kern="1200" baseline="0" dirty="0" smtClean="0">
                          <a:solidFill>
                            <a:schemeClr val="dk1"/>
                          </a:solidFill>
                          <a:latin typeface="+mn-lt"/>
                          <a:ea typeface="+mn-ea"/>
                          <a:cs typeface="+mn-cs"/>
                        </a:rPr>
                        <a:t>8 GB x 6</a:t>
                      </a:r>
                      <a:endParaRPr lang="en-GB" dirty="0"/>
                    </a:p>
                  </a:txBody>
                  <a:tcPr/>
                </a:tc>
              </a:tr>
              <a:tr h="952042">
                <a:tc>
                  <a:txBody>
                    <a:bodyPr/>
                    <a:lstStyle/>
                    <a:p>
                      <a:endParaRPr lang="en-GB" dirty="0"/>
                    </a:p>
                  </a:txBody>
                  <a:tcPr/>
                </a:tc>
                <a:tc>
                  <a:txBody>
                    <a:bodyPr/>
                    <a:lstStyle/>
                    <a:p>
                      <a:r>
                        <a:rPr lang="fr-FR" sz="1800" b="0" i="0" u="none" strike="noStrike" kern="1200" baseline="0" dirty="0" err="1" smtClean="0">
                          <a:solidFill>
                            <a:schemeClr val="dk1"/>
                          </a:solidFill>
                          <a:latin typeface="+mn-lt"/>
                          <a:ea typeface="+mn-ea"/>
                          <a:cs typeface="+mn-cs"/>
                        </a:rPr>
                        <a:t>QLogic</a:t>
                      </a:r>
                      <a:r>
                        <a:rPr lang="fr-FR" sz="1800" b="0" i="0" u="none" strike="noStrike" kern="1200" baseline="0" dirty="0" smtClean="0">
                          <a:solidFill>
                            <a:schemeClr val="dk1"/>
                          </a:solidFill>
                          <a:latin typeface="+mn-lt"/>
                          <a:ea typeface="+mn-ea"/>
                          <a:cs typeface="+mn-cs"/>
                        </a:rPr>
                        <a:t> 8 Gbit/s dual-port Fibre Channel</a:t>
                      </a:r>
                    </a:p>
                    <a:p>
                      <a:r>
                        <a:rPr lang="en-GB" sz="1800" b="0" i="0" u="none" strike="noStrike" kern="1200" baseline="0" dirty="0" smtClean="0">
                          <a:solidFill>
                            <a:schemeClr val="dk1"/>
                          </a:solidFill>
                          <a:latin typeface="+mn-lt"/>
                          <a:ea typeface="+mn-ea"/>
                          <a:cs typeface="+mn-cs"/>
                        </a:rPr>
                        <a:t>HBA</a:t>
                      </a:r>
                      <a:endParaRPr lang="en-GB" dirty="0"/>
                    </a:p>
                  </a:txBody>
                  <a:tcPr/>
                </a:tc>
                <a:tc>
                  <a:txBody>
                    <a:bodyPr/>
                    <a:lstStyle/>
                    <a:p>
                      <a:r>
                        <a:rPr lang="en-GB" sz="1800" b="0" i="0" u="none" strike="noStrike" kern="1200" baseline="0" dirty="0" smtClean="0">
                          <a:solidFill>
                            <a:schemeClr val="dk1"/>
                          </a:solidFill>
                          <a:latin typeface="+mn-lt"/>
                          <a:ea typeface="+mn-ea"/>
                          <a:cs typeface="+mn-cs"/>
                        </a:rPr>
                        <a:t>1 x 2</a:t>
                      </a:r>
                      <a:endParaRPr lang="en-GB" dirty="0"/>
                    </a:p>
                  </a:txBody>
                  <a:tcPr/>
                </a:tc>
              </a:tr>
              <a:tr h="666430">
                <a:tc>
                  <a:txBody>
                    <a:bodyPr/>
                    <a:lstStyle/>
                    <a:p>
                      <a:r>
                        <a:rPr lang="en-GB" sz="1800" b="0" i="0" u="none" strike="noStrike" kern="1200" baseline="0" dirty="0" smtClean="0">
                          <a:solidFill>
                            <a:schemeClr val="dk1"/>
                          </a:solidFill>
                          <a:latin typeface="+mn-lt"/>
                          <a:ea typeface="+mn-ea"/>
                          <a:cs typeface="+mn-cs"/>
                        </a:rPr>
                        <a:t>Storage system: </a:t>
                      </a:r>
                      <a:r>
                        <a:rPr lang="en-GB" sz="1800" b="0" i="0" u="none" strike="noStrike" kern="1200" baseline="0" dirty="0" err="1" smtClean="0">
                          <a:solidFill>
                            <a:schemeClr val="dk1"/>
                          </a:solidFill>
                          <a:latin typeface="+mn-lt"/>
                          <a:ea typeface="+mn-ea"/>
                          <a:cs typeface="+mn-cs"/>
                        </a:rPr>
                        <a:t>OceanStor</a:t>
                      </a:r>
                      <a:endParaRPr lang="en-GB" sz="1800" b="0" i="0" u="none" strike="noStrike" kern="1200" baseline="0" dirty="0" smtClean="0">
                        <a:solidFill>
                          <a:schemeClr val="dk1"/>
                        </a:solidFill>
                        <a:latin typeface="+mn-lt"/>
                        <a:ea typeface="+mn-ea"/>
                        <a:cs typeface="+mn-cs"/>
                      </a:endParaRPr>
                    </a:p>
                    <a:p>
                      <a:r>
                        <a:rPr lang="en-GB" sz="1800" b="0" i="0" u="none" strike="noStrike" kern="1200" baseline="0" dirty="0" smtClean="0">
                          <a:solidFill>
                            <a:schemeClr val="dk1"/>
                          </a:solidFill>
                          <a:latin typeface="+mn-lt"/>
                          <a:ea typeface="+mn-ea"/>
                          <a:cs typeface="+mn-cs"/>
                        </a:rPr>
                        <a:t>6800 V3(Rose-Hill)</a:t>
                      </a:r>
                      <a:endParaRPr lang="en-GB" dirty="0"/>
                    </a:p>
                  </a:txBody>
                  <a:tcPr/>
                </a:tc>
                <a:tc>
                  <a:txBody>
                    <a:bodyPr/>
                    <a:lstStyle/>
                    <a:p>
                      <a:endParaRPr lang="en-GB" dirty="0"/>
                    </a:p>
                  </a:txBody>
                  <a:tcPr/>
                </a:tc>
                <a:tc>
                  <a:txBody>
                    <a:bodyPr/>
                    <a:lstStyle/>
                    <a:p>
                      <a:r>
                        <a:rPr lang="en-GB" dirty="0" smtClean="0"/>
                        <a:t>1</a:t>
                      </a:r>
                      <a:endParaRPr lang="en-GB" dirty="0"/>
                    </a:p>
                  </a:txBody>
                  <a:tcPr/>
                </a:tc>
              </a:tr>
              <a:tr h="380817">
                <a:tc>
                  <a:txBody>
                    <a:bodyPr/>
                    <a:lstStyle/>
                    <a:p>
                      <a:endParaRPr lang="en-GB" dirty="0"/>
                    </a:p>
                  </a:txBody>
                  <a:tcPr/>
                </a:tc>
                <a:tc>
                  <a:txBody>
                    <a:bodyPr/>
                    <a:lstStyle/>
                    <a:p>
                      <a:r>
                        <a:rPr lang="sv-SE" sz="1800" b="0" i="0" u="none" strike="noStrike" kern="1200" baseline="0" dirty="0" smtClean="0">
                          <a:solidFill>
                            <a:schemeClr val="dk1"/>
                          </a:solidFill>
                          <a:latin typeface="+mn-lt"/>
                          <a:ea typeface="+mn-ea"/>
                          <a:cs typeface="+mn-cs"/>
                        </a:rPr>
                        <a:t>600 GB 10k rpm SAS disk</a:t>
                      </a:r>
                    </a:p>
                    <a:p>
                      <a:r>
                        <a:rPr lang="sv-SE" sz="1800" b="0" i="0" u="none" strike="noStrike" kern="1200" baseline="0" dirty="0" smtClean="0">
                          <a:solidFill>
                            <a:schemeClr val="dk1"/>
                          </a:solidFill>
                          <a:latin typeface="+mn-lt"/>
                          <a:ea typeface="+mn-ea"/>
                          <a:cs typeface="+mn-cs"/>
                        </a:rPr>
                        <a:t>600 GB SSD disks (Dorado)</a:t>
                      </a:r>
                      <a:endParaRPr lang="en-GB" dirty="0"/>
                    </a:p>
                  </a:txBody>
                  <a:tcPr/>
                </a:tc>
                <a:tc>
                  <a:txBody>
                    <a:bodyPr/>
                    <a:lstStyle/>
                    <a:p>
                      <a:r>
                        <a:rPr lang="en-GB" dirty="0" smtClean="0"/>
                        <a:t>35</a:t>
                      </a:r>
                    </a:p>
                    <a:p>
                      <a:r>
                        <a:rPr lang="en-GB" dirty="0" smtClean="0"/>
                        <a:t>15</a:t>
                      </a:r>
                      <a:endParaRPr lang="en-GB" dirty="0"/>
                    </a:p>
                  </a:txBody>
                  <a:tcPr/>
                </a:tc>
              </a:tr>
              <a:tr h="952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baseline="0" dirty="0" smtClean="0">
                          <a:solidFill>
                            <a:schemeClr val="dk1"/>
                          </a:solidFill>
                          <a:latin typeface="+mn-lt"/>
                          <a:ea typeface="+mn-ea"/>
                          <a:cs typeface="+mn-cs"/>
                        </a:rPr>
                        <a:t>Storage system: </a:t>
                      </a:r>
                      <a:r>
                        <a:rPr lang="en-GB" sz="1800" b="0" i="0" u="none" strike="noStrike" kern="1200" baseline="0" dirty="0" err="1" smtClean="0">
                          <a:solidFill>
                            <a:schemeClr val="dk1"/>
                          </a:solidFill>
                          <a:latin typeface="+mn-lt"/>
                          <a:ea typeface="+mn-ea"/>
                          <a:cs typeface="+mn-cs"/>
                        </a:rPr>
                        <a:t>OceanStor</a:t>
                      </a:r>
                      <a:r>
                        <a:rPr lang="en-GB" sz="1800" b="0" i="0" u="none" strike="noStrike" kern="1200" baseline="0" dirty="0" smtClean="0">
                          <a:solidFill>
                            <a:schemeClr val="dk1"/>
                          </a:solidFill>
                          <a:latin typeface="+mn-lt"/>
                          <a:ea typeface="+mn-ea"/>
                          <a:cs typeface="+mn-cs"/>
                        </a:rPr>
                        <a:t>(Rose-Belle)</a:t>
                      </a:r>
                      <a:endParaRPr lang="en-GB" dirty="0" smtClean="0"/>
                    </a:p>
                    <a:p>
                      <a:endParaRPr lang="en-GB" dirty="0"/>
                    </a:p>
                  </a:txBody>
                  <a:tcPr/>
                </a:tc>
                <a:tc>
                  <a:txBody>
                    <a:bodyPr/>
                    <a:lstStyle/>
                    <a:p>
                      <a:endParaRPr lang="en-GB" dirty="0"/>
                    </a:p>
                  </a:txBody>
                  <a:tcPr/>
                </a:tc>
                <a:tc>
                  <a:txBody>
                    <a:bodyPr/>
                    <a:lstStyle/>
                    <a:p>
                      <a:r>
                        <a:rPr lang="en-GB" dirty="0" smtClean="0"/>
                        <a:t>1</a:t>
                      </a:r>
                      <a:endParaRPr lang="en-GB" dirty="0"/>
                    </a:p>
                  </a:txBody>
                  <a:tcPr/>
                </a:tc>
              </a:tr>
              <a:tr h="380817">
                <a:tc>
                  <a:txBody>
                    <a:bodyPr/>
                    <a:lstStyle/>
                    <a:p>
                      <a:endParaRPr lang="en-GB" dirty="0"/>
                    </a:p>
                  </a:txBody>
                  <a:tcPr/>
                </a:tc>
                <a:tc>
                  <a:txBody>
                    <a:bodyPr/>
                    <a:lstStyle/>
                    <a:p>
                      <a:r>
                        <a:rPr lang="sv-SE" sz="1800" b="0" i="0" u="none" strike="noStrike" kern="1200" baseline="0" dirty="0" smtClean="0">
                          <a:solidFill>
                            <a:schemeClr val="dk1"/>
                          </a:solidFill>
                          <a:latin typeface="+mn-lt"/>
                          <a:ea typeface="+mn-ea"/>
                          <a:cs typeface="+mn-cs"/>
                        </a:rPr>
                        <a:t>600 GB 10k rpm SAS disk</a:t>
                      </a:r>
                    </a:p>
                    <a:p>
                      <a:r>
                        <a:rPr lang="sv-SE" sz="1800" b="0" i="0" u="none" strike="noStrike" kern="1200" baseline="0" dirty="0" smtClean="0">
                          <a:solidFill>
                            <a:schemeClr val="dk1"/>
                          </a:solidFill>
                          <a:latin typeface="+mn-lt"/>
                          <a:ea typeface="+mn-ea"/>
                          <a:cs typeface="+mn-cs"/>
                        </a:rPr>
                        <a:t>600 GB SSD disks (Dorado)</a:t>
                      </a:r>
                      <a:endParaRPr lang="en-GB" dirty="0"/>
                    </a:p>
                  </a:txBody>
                  <a:tcPr/>
                </a:tc>
                <a:tc>
                  <a:txBody>
                    <a:bodyPr/>
                    <a:lstStyle/>
                    <a:p>
                      <a:r>
                        <a:rPr lang="en-GB" dirty="0" smtClean="0"/>
                        <a:t>35</a:t>
                      </a:r>
                    </a:p>
                    <a:p>
                      <a:r>
                        <a:rPr lang="en-GB" dirty="0" smtClean="0"/>
                        <a:t>15</a:t>
                      </a:r>
                      <a:endParaRPr lang="en-GB" dirty="0"/>
                    </a:p>
                  </a:txBody>
                  <a:tcPr/>
                </a:tc>
              </a:tr>
              <a:tr h="380817">
                <a:tc>
                  <a:txBody>
                    <a:bodyPr/>
                    <a:lstStyle/>
                    <a:p>
                      <a:r>
                        <a:rPr lang="en-GB" dirty="0" smtClean="0"/>
                        <a:t>Fibre</a:t>
                      </a:r>
                      <a:r>
                        <a:rPr lang="en-GB" baseline="0" dirty="0" smtClean="0"/>
                        <a:t> Channel Switch</a:t>
                      </a:r>
                      <a:endParaRPr lang="en-GB" dirty="0"/>
                    </a:p>
                  </a:txBody>
                  <a:tcPr/>
                </a:tc>
                <a:tc>
                  <a:txBody>
                    <a:bodyPr/>
                    <a:lstStyle/>
                    <a:p>
                      <a:endParaRPr lang="en-GB" dirty="0"/>
                    </a:p>
                  </a:txBody>
                  <a:tcPr/>
                </a:tc>
                <a:tc>
                  <a:txBody>
                    <a:bodyPr/>
                    <a:lstStyle/>
                    <a:p>
                      <a:r>
                        <a:rPr lang="en-GB" dirty="0" smtClean="0"/>
                        <a:t>2</a:t>
                      </a:r>
                      <a:endParaRPr lang="en-GB" dirty="0"/>
                    </a:p>
                  </a:txBody>
                  <a:tcPr/>
                </a:tc>
              </a:tr>
            </a:tbl>
          </a:graphicData>
        </a:graphic>
      </p:graphicFrame>
    </p:spTree>
    <p:extLst>
      <p:ext uri="{BB962C8B-B14F-4D97-AF65-F5344CB8AC3E}">
        <p14:creationId xmlns:p14="http://schemas.microsoft.com/office/powerpoint/2010/main" val="2659622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75154"/>
          </a:xfrm>
        </p:spPr>
        <p:txBody>
          <a:bodyPr>
            <a:normAutofit fontScale="90000"/>
          </a:bodyPr>
          <a:lstStyle/>
          <a:p>
            <a:r>
              <a:rPr lang="en-GB" dirty="0" smtClean="0"/>
              <a:t>Software configuration</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8093066"/>
              </p:ext>
            </p:extLst>
          </p:nvPr>
        </p:nvGraphicFramePr>
        <p:xfrm>
          <a:off x="838200" y="1027113"/>
          <a:ext cx="10515600" cy="404368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r>
                        <a:rPr lang="en-GB" dirty="0" smtClean="0"/>
                        <a:t>Hardware</a:t>
                      </a:r>
                      <a:endParaRPr lang="en-GB" dirty="0"/>
                    </a:p>
                  </a:txBody>
                  <a:tcPr/>
                </a:tc>
                <a:tc>
                  <a:txBody>
                    <a:bodyPr/>
                    <a:lstStyle/>
                    <a:p>
                      <a:r>
                        <a:rPr lang="en-GB" dirty="0" smtClean="0"/>
                        <a:t>Software</a:t>
                      </a:r>
                      <a:endParaRPr lang="en-GB" dirty="0"/>
                    </a:p>
                  </a:txBody>
                  <a:tcPr/>
                </a:tc>
                <a:tc>
                  <a:txBody>
                    <a:bodyPr/>
                    <a:lstStyle/>
                    <a:p>
                      <a:r>
                        <a:rPr lang="en-GB" dirty="0" smtClean="0"/>
                        <a:t>Quantity</a:t>
                      </a:r>
                      <a:endParaRPr lang="en-GB"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baseline="0" dirty="0" smtClean="0">
                          <a:solidFill>
                            <a:schemeClr val="dk1"/>
                          </a:solidFill>
                          <a:latin typeface="+mn-lt"/>
                          <a:ea typeface="+mn-ea"/>
                          <a:cs typeface="+mn-cs"/>
                        </a:rPr>
                        <a:t>E9000</a:t>
                      </a:r>
                      <a:endParaRPr lang="en-GB" dirty="0" smtClean="0"/>
                    </a:p>
                    <a:p>
                      <a:endParaRPr lang="en-GB" dirty="0"/>
                    </a:p>
                  </a:txBody>
                  <a:tcPr/>
                </a:tc>
                <a:tc>
                  <a:txBody>
                    <a:bodyPr/>
                    <a:lstStyle/>
                    <a:p>
                      <a:endParaRPr lang="en-GB" dirty="0"/>
                    </a:p>
                  </a:txBody>
                  <a:tcPr/>
                </a:tc>
                <a:tc>
                  <a:txBody>
                    <a:bodyPr/>
                    <a:lstStyle/>
                    <a:p>
                      <a:r>
                        <a:rPr lang="en-GB" dirty="0" smtClean="0"/>
                        <a:t>2</a:t>
                      </a:r>
                      <a:endParaRPr lang="en-GB" dirty="0"/>
                    </a:p>
                  </a:txBody>
                  <a:tcPr/>
                </a:tc>
              </a:tr>
              <a:tr h="370840">
                <a:tc>
                  <a:txBody>
                    <a:bodyPr/>
                    <a:lstStyle/>
                    <a:p>
                      <a:endParaRPr lang="en-GB" dirty="0"/>
                    </a:p>
                  </a:txBody>
                  <a:tcPr/>
                </a:tc>
                <a:tc>
                  <a:txBody>
                    <a:bodyPr/>
                    <a:lstStyle/>
                    <a:p>
                      <a:r>
                        <a:rPr lang="en-GB" sz="1800" b="0" i="0" u="none" strike="noStrike" kern="1200" baseline="0" dirty="0" smtClean="0">
                          <a:solidFill>
                            <a:schemeClr val="dk1"/>
                          </a:solidFill>
                          <a:latin typeface="+mn-lt"/>
                          <a:ea typeface="+mn-ea"/>
                          <a:cs typeface="+mn-cs"/>
                        </a:rPr>
                        <a:t>Operating system: Red Hat Enterprise Linux(Latest version)</a:t>
                      </a:r>
                      <a:endParaRPr lang="en-GB" dirty="0"/>
                    </a:p>
                  </a:txBody>
                  <a:tcPr/>
                </a:tc>
                <a:tc>
                  <a:txBody>
                    <a:bodyPr/>
                    <a:lstStyle/>
                    <a:p>
                      <a:r>
                        <a:rPr lang="en-GB" dirty="0" smtClean="0"/>
                        <a:t>1 x 2</a:t>
                      </a:r>
                      <a:endParaRPr lang="en-GB" dirty="0"/>
                    </a:p>
                  </a:txBody>
                  <a:tcPr/>
                </a:tc>
              </a:tr>
              <a:tr h="370840">
                <a:tc>
                  <a:txBody>
                    <a:bodyPr/>
                    <a:lstStyle/>
                    <a:p>
                      <a:endParaRPr lang="en-GB"/>
                    </a:p>
                  </a:txBody>
                  <a:tcPr/>
                </a:tc>
                <a:tc>
                  <a:txBody>
                    <a:bodyPr/>
                    <a:lstStyle/>
                    <a:p>
                      <a:r>
                        <a:rPr lang="en-GB" sz="1800" b="0" i="0" u="none" strike="noStrike" kern="1200" baseline="0" dirty="0" err="1" smtClean="0">
                          <a:solidFill>
                            <a:schemeClr val="dk1"/>
                          </a:solidFill>
                          <a:latin typeface="+mn-lt"/>
                          <a:ea typeface="+mn-ea"/>
                          <a:cs typeface="+mn-cs"/>
                        </a:rPr>
                        <a:t>Multipathing</a:t>
                      </a:r>
                      <a:r>
                        <a:rPr lang="en-GB" sz="1800" b="0" i="0" u="none" strike="noStrike" kern="1200" baseline="0" dirty="0" smtClean="0">
                          <a:solidFill>
                            <a:schemeClr val="dk1"/>
                          </a:solidFill>
                          <a:latin typeface="+mn-lt"/>
                          <a:ea typeface="+mn-ea"/>
                          <a:cs typeface="+mn-cs"/>
                        </a:rPr>
                        <a:t> software: </a:t>
                      </a:r>
                      <a:r>
                        <a:rPr lang="en-GB" sz="1800" b="0" i="0" u="none" strike="noStrike" kern="1200" baseline="0" dirty="0" err="1" smtClean="0">
                          <a:solidFill>
                            <a:schemeClr val="dk1"/>
                          </a:solidFill>
                          <a:latin typeface="+mn-lt"/>
                          <a:ea typeface="+mn-ea"/>
                          <a:cs typeface="+mn-cs"/>
                        </a:rPr>
                        <a:t>UltraPath</a:t>
                      </a:r>
                      <a:r>
                        <a:rPr lang="en-GB" sz="1800" b="0" i="0" u="none" strike="noStrike" kern="1200" baseline="0" dirty="0" smtClean="0">
                          <a:solidFill>
                            <a:schemeClr val="dk1"/>
                          </a:solidFill>
                          <a:latin typeface="+mn-lt"/>
                          <a:ea typeface="+mn-ea"/>
                          <a:cs typeface="+mn-cs"/>
                        </a:rPr>
                        <a:t> for Linux</a:t>
                      </a:r>
                      <a:endParaRPr lang="en-GB" dirty="0"/>
                    </a:p>
                  </a:txBody>
                  <a:tcPr/>
                </a:tc>
                <a:tc>
                  <a:txBody>
                    <a:bodyPr/>
                    <a:lstStyle/>
                    <a:p>
                      <a:r>
                        <a:rPr lang="en-GB" dirty="0" smtClean="0"/>
                        <a:t>1 x 2</a:t>
                      </a:r>
                      <a:endParaRPr lang="en-GB" dirty="0"/>
                    </a:p>
                  </a:txBody>
                  <a:tcPr/>
                </a:tc>
              </a:tr>
              <a:tr h="370840">
                <a:tc>
                  <a:txBody>
                    <a:bodyPr/>
                    <a:lstStyle/>
                    <a:p>
                      <a:endParaRPr lang="en-GB"/>
                    </a:p>
                  </a:txBody>
                  <a:tcPr/>
                </a:tc>
                <a:tc>
                  <a:txBody>
                    <a:bodyPr/>
                    <a:lstStyle/>
                    <a:p>
                      <a:r>
                        <a:rPr lang="en-GB" sz="1800" b="0" i="0" u="none" strike="noStrike" kern="1200" baseline="0" dirty="0" smtClean="0">
                          <a:solidFill>
                            <a:schemeClr val="dk1"/>
                          </a:solidFill>
                          <a:latin typeface="+mn-lt"/>
                          <a:ea typeface="+mn-ea"/>
                          <a:cs typeface="+mn-cs"/>
                        </a:rPr>
                        <a:t>Database cluster: Oracle Grid 18c</a:t>
                      </a:r>
                      <a:endParaRPr lang="en-GB" dirty="0"/>
                    </a:p>
                  </a:txBody>
                  <a:tcPr/>
                </a:tc>
                <a:tc>
                  <a:txBody>
                    <a:bodyPr/>
                    <a:lstStyle/>
                    <a:p>
                      <a:r>
                        <a:rPr lang="en-GB" dirty="0" smtClean="0"/>
                        <a:t>1 x 2</a:t>
                      </a:r>
                      <a:endParaRPr lang="en-GB" dirty="0"/>
                    </a:p>
                  </a:txBody>
                  <a:tcPr/>
                </a:tc>
              </a:tr>
              <a:tr h="370840">
                <a:tc>
                  <a:txBody>
                    <a:bodyPr/>
                    <a:lstStyle/>
                    <a:p>
                      <a:endParaRPr lang="en-GB"/>
                    </a:p>
                  </a:txBody>
                  <a:tcPr/>
                </a:tc>
                <a:tc>
                  <a:txBody>
                    <a:bodyPr/>
                    <a:lstStyle/>
                    <a:p>
                      <a:r>
                        <a:rPr lang="en-GB" sz="1800" b="0" i="0" u="none" strike="noStrike" kern="1200" baseline="0" dirty="0" smtClean="0">
                          <a:solidFill>
                            <a:schemeClr val="dk1"/>
                          </a:solidFill>
                          <a:latin typeface="+mn-lt"/>
                          <a:ea typeface="+mn-ea"/>
                          <a:cs typeface="+mn-cs"/>
                        </a:rPr>
                        <a:t>Database software: Oracle Database 18c</a:t>
                      </a:r>
                      <a:endParaRPr lang="en-GB" dirty="0"/>
                    </a:p>
                  </a:txBody>
                  <a:tcPr/>
                </a:tc>
                <a:tc>
                  <a:txBody>
                    <a:bodyPr/>
                    <a:lstStyle/>
                    <a:p>
                      <a:r>
                        <a:rPr lang="en-GB" dirty="0" smtClean="0"/>
                        <a:t>1 </a:t>
                      </a:r>
                      <a:r>
                        <a:rPr lang="en-GB" smtClean="0"/>
                        <a:t>x 2</a:t>
                      </a:r>
                      <a:endParaRPr lang="en-GB" dirty="0"/>
                    </a:p>
                  </a:txBody>
                  <a:tcPr/>
                </a:tc>
              </a:tr>
              <a:tr h="370840">
                <a:tc>
                  <a:txBody>
                    <a:bodyPr/>
                    <a:lstStyle/>
                    <a:p>
                      <a:r>
                        <a:rPr lang="en-GB" dirty="0" err="1" smtClean="0"/>
                        <a:t>OceanStor</a:t>
                      </a:r>
                      <a:r>
                        <a:rPr lang="en-GB" dirty="0" smtClean="0"/>
                        <a:t> 6800 v3</a:t>
                      </a:r>
                      <a:endParaRPr lang="en-GB" dirty="0"/>
                    </a:p>
                  </a:txBody>
                  <a:tcPr/>
                </a:tc>
                <a:tc>
                  <a:txBody>
                    <a:bodyPr/>
                    <a:lstStyle/>
                    <a:p>
                      <a:r>
                        <a:rPr lang="en-GB" sz="1800" b="0" i="0" u="none" strike="noStrike" kern="1200" baseline="0" dirty="0" err="1" smtClean="0">
                          <a:solidFill>
                            <a:schemeClr val="dk1"/>
                          </a:solidFill>
                          <a:latin typeface="+mn-lt"/>
                          <a:ea typeface="+mn-ea"/>
                          <a:cs typeface="+mn-cs"/>
                        </a:rPr>
                        <a:t>HyperMirror</a:t>
                      </a:r>
                      <a:r>
                        <a:rPr lang="en-GB" sz="1800" b="0" i="0" u="none" strike="noStrike" kern="1200" baseline="0" dirty="0" smtClean="0">
                          <a:solidFill>
                            <a:schemeClr val="dk1"/>
                          </a:solidFill>
                          <a:latin typeface="+mn-lt"/>
                          <a:ea typeface="+mn-ea"/>
                          <a:cs typeface="+mn-cs"/>
                        </a:rPr>
                        <a:t> license</a:t>
                      </a:r>
                      <a:endParaRPr lang="en-GB" dirty="0"/>
                    </a:p>
                  </a:txBody>
                  <a:tcPr/>
                </a:tc>
                <a:tc>
                  <a:txBody>
                    <a:bodyPr/>
                    <a:lstStyle/>
                    <a:p>
                      <a:r>
                        <a:rPr lang="en-GB" dirty="0" smtClean="0"/>
                        <a:t>1 x 1</a:t>
                      </a:r>
                      <a:endParaRPr lang="en-GB" dirty="0"/>
                    </a:p>
                  </a:txBody>
                  <a:tcPr/>
                </a:tc>
              </a:tr>
              <a:tr h="370840">
                <a:tc>
                  <a:txBody>
                    <a:bodyPr/>
                    <a:lstStyle/>
                    <a:p>
                      <a:endParaRPr lang="en-GB"/>
                    </a:p>
                  </a:txBody>
                  <a:tcPr/>
                </a:tc>
                <a:tc>
                  <a:txBody>
                    <a:bodyPr/>
                    <a:lstStyle/>
                    <a:p>
                      <a:r>
                        <a:rPr lang="en-GB" sz="1800" b="0" i="0" u="none" strike="noStrike" kern="1200" baseline="0" dirty="0" err="1" smtClean="0">
                          <a:solidFill>
                            <a:schemeClr val="dk1"/>
                          </a:solidFill>
                          <a:latin typeface="+mn-lt"/>
                          <a:ea typeface="+mn-ea"/>
                          <a:cs typeface="+mn-cs"/>
                        </a:rPr>
                        <a:t>SmartVirtualization</a:t>
                      </a:r>
                      <a:r>
                        <a:rPr lang="en-GB" sz="1800" b="0" i="0" u="none" strike="noStrike" kern="1200" baseline="0" dirty="0" smtClean="0">
                          <a:solidFill>
                            <a:schemeClr val="dk1"/>
                          </a:solidFill>
                          <a:latin typeface="+mn-lt"/>
                          <a:ea typeface="+mn-ea"/>
                          <a:cs typeface="+mn-cs"/>
                        </a:rPr>
                        <a:t> license</a:t>
                      </a:r>
                      <a:endParaRPr lang="en-GB" dirty="0"/>
                    </a:p>
                  </a:txBody>
                  <a:tcPr/>
                </a:tc>
                <a:tc>
                  <a:txBody>
                    <a:bodyPr/>
                    <a:lstStyle/>
                    <a:p>
                      <a:r>
                        <a:rPr lang="en-GB" dirty="0" smtClean="0"/>
                        <a:t>1 x 1</a:t>
                      </a:r>
                      <a:endParaRPr lang="en-GB" dirty="0"/>
                    </a:p>
                  </a:txBody>
                  <a:tcPr/>
                </a:tc>
              </a:tr>
            </a:tbl>
          </a:graphicData>
        </a:graphic>
      </p:graphicFrame>
    </p:spTree>
    <p:extLst>
      <p:ext uri="{BB962C8B-B14F-4D97-AF65-F5344CB8AC3E}">
        <p14:creationId xmlns:p14="http://schemas.microsoft.com/office/powerpoint/2010/main" val="3425852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8452"/>
          </a:xfrm>
        </p:spPr>
        <p:txBody>
          <a:bodyPr>
            <a:normAutofit fontScale="90000"/>
          </a:bodyPr>
          <a:lstStyle/>
          <a:p>
            <a:r>
              <a:rPr lang="en-GB" dirty="0"/>
              <a:t>Storage plan for the </a:t>
            </a:r>
            <a:r>
              <a:rPr lang="en-GB" dirty="0" err="1" smtClean="0"/>
              <a:t>OceanStor</a:t>
            </a:r>
            <a:r>
              <a:rPr lang="en-GB" dirty="0" smtClean="0"/>
              <a:t> 6800 v3(Rose-Hill)</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29676955"/>
              </p:ext>
            </p:extLst>
          </p:nvPr>
        </p:nvGraphicFramePr>
        <p:xfrm>
          <a:off x="838200" y="1371598"/>
          <a:ext cx="10515600" cy="4071802"/>
        </p:xfrm>
        <a:graphic>
          <a:graphicData uri="http://schemas.openxmlformats.org/drawingml/2006/table">
            <a:tbl>
              <a:tblPr firstRow="1" bandRow="1">
                <a:tableStyleId>{5C22544A-7EE6-4342-B048-85BDC9FD1C3A}</a:tableStyleId>
              </a:tblPr>
              <a:tblGrid>
                <a:gridCol w="2628900"/>
                <a:gridCol w="2628900"/>
                <a:gridCol w="2628900"/>
                <a:gridCol w="2628900"/>
              </a:tblGrid>
              <a:tr h="435701">
                <a:tc>
                  <a:txBody>
                    <a:bodyPr/>
                    <a:lstStyle/>
                    <a:p>
                      <a:r>
                        <a:rPr lang="en-GB" dirty="0" smtClean="0"/>
                        <a:t>Function</a:t>
                      </a:r>
                      <a:endParaRPr lang="en-GB" dirty="0"/>
                    </a:p>
                  </a:txBody>
                  <a:tcPr/>
                </a:tc>
                <a:tc>
                  <a:txBody>
                    <a:bodyPr/>
                    <a:lstStyle/>
                    <a:p>
                      <a:r>
                        <a:rPr lang="en-GB" dirty="0" smtClean="0"/>
                        <a:t>LUN</a:t>
                      </a:r>
                      <a:endParaRPr lang="en-GB" dirty="0"/>
                    </a:p>
                  </a:txBody>
                  <a:tcPr/>
                </a:tc>
                <a:tc>
                  <a:txBody>
                    <a:bodyPr/>
                    <a:lstStyle/>
                    <a:p>
                      <a:r>
                        <a:rPr lang="en-GB" dirty="0" smtClean="0"/>
                        <a:t>Storage Pool</a:t>
                      </a:r>
                      <a:endParaRPr lang="en-GB" dirty="0"/>
                    </a:p>
                  </a:txBody>
                  <a:tcPr/>
                </a:tc>
                <a:tc>
                  <a:txBody>
                    <a:bodyPr/>
                    <a:lstStyle/>
                    <a:p>
                      <a:r>
                        <a:rPr lang="en-GB" dirty="0" smtClean="0"/>
                        <a:t>Disk Domain</a:t>
                      </a:r>
                      <a:endParaRPr lang="en-GB" dirty="0"/>
                    </a:p>
                  </a:txBody>
                  <a:tcPr/>
                </a:tc>
              </a:tr>
              <a:tr h="435701">
                <a:tc>
                  <a:txBody>
                    <a:bodyPr/>
                    <a:lstStyle/>
                    <a:p>
                      <a:r>
                        <a:rPr lang="en-GB" sz="1800" b="0" i="0" u="none" strike="noStrike" kern="1200" baseline="0" dirty="0" smtClean="0">
                          <a:solidFill>
                            <a:schemeClr val="dk1"/>
                          </a:solidFill>
                          <a:latin typeface="+mn-lt"/>
                          <a:ea typeface="+mn-ea"/>
                          <a:cs typeface="+mn-cs"/>
                        </a:rPr>
                        <a:t>Data volume</a:t>
                      </a:r>
                      <a:endParaRPr lang="en-GB" dirty="0"/>
                    </a:p>
                  </a:txBody>
                  <a:tcPr/>
                </a:tc>
                <a:tc>
                  <a:txBody>
                    <a:bodyPr/>
                    <a:lstStyle/>
                    <a:p>
                      <a:r>
                        <a:rPr lang="en-GB" sz="1800" b="0" i="0" u="none" strike="noStrike" kern="1200" baseline="0" dirty="0" smtClean="0">
                          <a:solidFill>
                            <a:schemeClr val="dk1"/>
                          </a:solidFill>
                          <a:latin typeface="+mn-lt"/>
                          <a:ea typeface="+mn-ea"/>
                          <a:cs typeface="+mn-cs"/>
                        </a:rPr>
                        <a:t>15 x 300 GB</a:t>
                      </a:r>
                      <a:endParaRPr lang="en-GB" dirty="0"/>
                    </a:p>
                  </a:txBody>
                  <a:tcPr/>
                </a:tc>
                <a:tc>
                  <a:txBody>
                    <a:bodyPr/>
                    <a:lstStyle/>
                    <a:p>
                      <a:r>
                        <a:rPr lang="en-GB" sz="1800" b="0" i="0" u="none" strike="noStrike" kern="1200" baseline="0" dirty="0" smtClean="0">
                          <a:solidFill>
                            <a:schemeClr val="dk1"/>
                          </a:solidFill>
                          <a:latin typeface="+mn-lt"/>
                          <a:ea typeface="+mn-ea"/>
                          <a:cs typeface="+mn-cs"/>
                        </a:rPr>
                        <a:t>StoragePool1 - RAID 6</a:t>
                      </a:r>
                    </a:p>
                    <a:p>
                      <a:r>
                        <a:rPr lang="en-GB" sz="1800" b="0" i="0" u="none" strike="noStrike" kern="1200" baseline="0" dirty="0" smtClean="0">
                          <a:solidFill>
                            <a:schemeClr val="dk1"/>
                          </a:solidFill>
                          <a:latin typeface="+mn-lt"/>
                          <a:ea typeface="+mn-ea"/>
                          <a:cs typeface="+mn-cs"/>
                        </a:rPr>
                        <a:t>(8D+2P)</a:t>
                      </a:r>
                      <a:endParaRPr lang="en-GB" dirty="0"/>
                    </a:p>
                  </a:txBody>
                  <a:tcPr/>
                </a:tc>
                <a:tc>
                  <a:txBody>
                    <a:bodyPr/>
                    <a:lstStyle/>
                    <a:p>
                      <a:r>
                        <a:rPr lang="en-GB" sz="1800" b="0" i="0" u="none" strike="noStrike" kern="1200" baseline="0" dirty="0" smtClean="0">
                          <a:solidFill>
                            <a:schemeClr val="dk1"/>
                          </a:solidFill>
                          <a:latin typeface="+mn-lt"/>
                          <a:ea typeface="+mn-ea"/>
                          <a:cs typeface="+mn-cs"/>
                        </a:rPr>
                        <a:t>DiskDomain1 (15 SSD</a:t>
                      </a:r>
                    </a:p>
                    <a:p>
                      <a:r>
                        <a:rPr lang="en-GB" sz="1800" b="0" i="0" u="none" strike="noStrike" kern="1200" baseline="0" dirty="0" smtClean="0">
                          <a:solidFill>
                            <a:schemeClr val="dk1"/>
                          </a:solidFill>
                          <a:latin typeface="+mn-lt"/>
                          <a:ea typeface="+mn-ea"/>
                          <a:cs typeface="+mn-cs"/>
                        </a:rPr>
                        <a:t>disks)</a:t>
                      </a:r>
                      <a:endParaRPr lang="en-GB" dirty="0"/>
                    </a:p>
                  </a:txBody>
                  <a:tcPr/>
                </a:tc>
              </a:tr>
              <a:tr h="435701">
                <a:tc>
                  <a:txBody>
                    <a:bodyPr/>
                    <a:lstStyle/>
                    <a:p>
                      <a:r>
                        <a:rPr lang="en-GB" sz="1800" b="0" i="0" u="none" strike="noStrike" kern="1200" baseline="0" dirty="0" smtClean="0">
                          <a:solidFill>
                            <a:schemeClr val="dk1"/>
                          </a:solidFill>
                          <a:latin typeface="+mn-lt"/>
                          <a:ea typeface="+mn-ea"/>
                          <a:cs typeface="+mn-cs"/>
                        </a:rPr>
                        <a:t>Data volume</a:t>
                      </a:r>
                      <a:endParaRPr lang="en-GB" dirty="0"/>
                    </a:p>
                  </a:txBody>
                  <a:tcPr/>
                </a:tc>
                <a:tc>
                  <a:txBody>
                    <a:bodyPr/>
                    <a:lstStyle/>
                    <a:p>
                      <a:r>
                        <a:rPr lang="en-GB" sz="1800" b="0" i="0" u="none" strike="noStrike" kern="1200" baseline="0" dirty="0" smtClean="0">
                          <a:solidFill>
                            <a:schemeClr val="dk1"/>
                          </a:solidFill>
                          <a:latin typeface="+mn-lt"/>
                          <a:ea typeface="+mn-ea"/>
                          <a:cs typeface="+mn-cs"/>
                        </a:rPr>
                        <a:t>25 x 500 GB</a:t>
                      </a:r>
                      <a:endParaRPr lang="en-GB" dirty="0"/>
                    </a:p>
                  </a:txBody>
                  <a:tcPr/>
                </a:tc>
                <a:tc>
                  <a:txBody>
                    <a:bodyPr/>
                    <a:lstStyle/>
                    <a:p>
                      <a:r>
                        <a:rPr lang="en-GB" sz="1800" b="0" i="0" u="none" strike="noStrike" kern="1200" baseline="0" dirty="0" smtClean="0">
                          <a:solidFill>
                            <a:schemeClr val="dk1"/>
                          </a:solidFill>
                          <a:latin typeface="+mn-lt"/>
                          <a:ea typeface="+mn-ea"/>
                          <a:cs typeface="+mn-cs"/>
                        </a:rPr>
                        <a:t>StoragePool2 - RAID 6</a:t>
                      </a:r>
                    </a:p>
                    <a:p>
                      <a:r>
                        <a:rPr lang="en-GB" sz="1800" b="0" i="0" u="none" strike="noStrike" kern="1200" baseline="0" dirty="0" smtClean="0">
                          <a:solidFill>
                            <a:schemeClr val="dk1"/>
                          </a:solidFill>
                          <a:latin typeface="+mn-lt"/>
                          <a:ea typeface="+mn-ea"/>
                          <a:cs typeface="+mn-cs"/>
                        </a:rPr>
                        <a:t>(4D+2P)</a:t>
                      </a:r>
                      <a:endParaRPr lang="en-GB" dirty="0"/>
                    </a:p>
                  </a:txBody>
                  <a:tcPr/>
                </a:tc>
                <a:tc>
                  <a:txBody>
                    <a:bodyPr/>
                    <a:lstStyle/>
                    <a:p>
                      <a:r>
                        <a:rPr lang="en-GB" sz="1800" b="0" i="0" u="none" strike="noStrike" kern="1200" baseline="0" dirty="0" smtClean="0">
                          <a:solidFill>
                            <a:schemeClr val="dk1"/>
                          </a:solidFill>
                          <a:latin typeface="+mn-lt"/>
                          <a:ea typeface="+mn-ea"/>
                          <a:cs typeface="+mn-cs"/>
                        </a:rPr>
                        <a:t>DiskDomain2 (25 SAS</a:t>
                      </a:r>
                    </a:p>
                    <a:p>
                      <a:r>
                        <a:rPr lang="en-GB" sz="1800" b="0" i="0" u="none" strike="noStrike" kern="1200" baseline="0" dirty="0" smtClean="0">
                          <a:solidFill>
                            <a:schemeClr val="dk1"/>
                          </a:solidFill>
                          <a:latin typeface="+mn-lt"/>
                          <a:ea typeface="+mn-ea"/>
                          <a:cs typeface="+mn-cs"/>
                        </a:rPr>
                        <a:t>disks)</a:t>
                      </a:r>
                      <a:endParaRPr lang="en-GB" dirty="0"/>
                    </a:p>
                  </a:txBody>
                  <a:tcPr/>
                </a:tc>
              </a:tr>
              <a:tr h="435701">
                <a:tc>
                  <a:txBody>
                    <a:bodyPr/>
                    <a:lstStyle/>
                    <a:p>
                      <a:r>
                        <a:rPr lang="en-GB" sz="1800" b="0" i="0" u="none" strike="noStrike" kern="1200" baseline="0" dirty="0" smtClean="0">
                          <a:solidFill>
                            <a:schemeClr val="dk1"/>
                          </a:solidFill>
                          <a:latin typeface="+mn-lt"/>
                          <a:ea typeface="+mn-ea"/>
                          <a:cs typeface="+mn-cs"/>
                        </a:rPr>
                        <a:t>Online log volume</a:t>
                      </a:r>
                      <a:endParaRPr lang="en-GB" dirty="0"/>
                    </a:p>
                  </a:txBody>
                  <a:tcPr/>
                </a:tc>
                <a:tc>
                  <a:txBody>
                    <a:bodyPr/>
                    <a:lstStyle/>
                    <a:p>
                      <a:r>
                        <a:rPr lang="en-GB" sz="1800" b="0" i="0" u="none" strike="noStrike" kern="1200" baseline="0" dirty="0" smtClean="0">
                          <a:solidFill>
                            <a:schemeClr val="dk1"/>
                          </a:solidFill>
                          <a:latin typeface="+mn-lt"/>
                          <a:ea typeface="+mn-ea"/>
                          <a:cs typeface="+mn-cs"/>
                        </a:rPr>
                        <a:t>1 x 300 GB</a:t>
                      </a:r>
                      <a:endParaRPr lang="en-GB" dirty="0"/>
                    </a:p>
                  </a:txBody>
                  <a:tcPr/>
                </a:tc>
                <a:tc>
                  <a:txBody>
                    <a:bodyPr/>
                    <a:lstStyle/>
                    <a:p>
                      <a:r>
                        <a:rPr lang="en-GB" sz="1800" b="0" i="0" u="none" strike="noStrike" kern="1200" baseline="0" dirty="0" smtClean="0">
                          <a:solidFill>
                            <a:schemeClr val="dk1"/>
                          </a:solidFill>
                          <a:latin typeface="+mn-lt"/>
                          <a:ea typeface="+mn-ea"/>
                          <a:cs typeface="+mn-cs"/>
                        </a:rPr>
                        <a:t>StoragePool1 - RAID 6</a:t>
                      </a:r>
                    </a:p>
                    <a:p>
                      <a:r>
                        <a:rPr lang="en-GB" sz="1800" b="0" i="0" u="none" strike="noStrike" kern="1200" baseline="0" dirty="0" smtClean="0">
                          <a:solidFill>
                            <a:schemeClr val="dk1"/>
                          </a:solidFill>
                          <a:latin typeface="+mn-lt"/>
                          <a:ea typeface="+mn-ea"/>
                          <a:cs typeface="+mn-cs"/>
                        </a:rPr>
                        <a:t>(8D+2P)</a:t>
                      </a:r>
                      <a:endParaRPr lang="en-GB" dirty="0"/>
                    </a:p>
                  </a:txBody>
                  <a:tcPr/>
                </a:tc>
                <a:tc>
                  <a:txBody>
                    <a:bodyPr/>
                    <a:lstStyle/>
                    <a:p>
                      <a:r>
                        <a:rPr lang="en-GB" sz="1800" b="0" i="0" u="none" strike="noStrike" kern="1200" baseline="0" dirty="0" smtClean="0">
                          <a:solidFill>
                            <a:schemeClr val="dk1"/>
                          </a:solidFill>
                          <a:latin typeface="+mn-lt"/>
                          <a:ea typeface="+mn-ea"/>
                          <a:cs typeface="+mn-cs"/>
                        </a:rPr>
                        <a:t>DiskDomain1 (25 SAS</a:t>
                      </a:r>
                    </a:p>
                    <a:p>
                      <a:r>
                        <a:rPr lang="en-GB" sz="1800" b="0" i="0" u="none" strike="noStrike" kern="1200" baseline="0" dirty="0" smtClean="0">
                          <a:solidFill>
                            <a:schemeClr val="dk1"/>
                          </a:solidFill>
                          <a:latin typeface="+mn-lt"/>
                          <a:ea typeface="+mn-ea"/>
                          <a:cs typeface="+mn-cs"/>
                        </a:rPr>
                        <a:t>disks)</a:t>
                      </a:r>
                      <a:endParaRPr lang="en-GB" dirty="0"/>
                    </a:p>
                  </a:txBody>
                  <a:tcPr/>
                </a:tc>
              </a:tr>
              <a:tr h="435701">
                <a:tc>
                  <a:txBody>
                    <a:bodyPr/>
                    <a:lstStyle/>
                    <a:p>
                      <a:r>
                        <a:rPr lang="en-GB" sz="1800" b="0" i="0" u="none" strike="noStrike" kern="1200" baseline="0" dirty="0" smtClean="0">
                          <a:solidFill>
                            <a:schemeClr val="dk1"/>
                          </a:solidFill>
                          <a:latin typeface="+mn-lt"/>
                          <a:ea typeface="+mn-ea"/>
                          <a:cs typeface="+mn-cs"/>
                        </a:rPr>
                        <a:t>Archive log volume</a:t>
                      </a:r>
                      <a:endParaRPr lang="en-GB" dirty="0"/>
                    </a:p>
                  </a:txBody>
                  <a:tcPr/>
                </a:tc>
                <a:tc>
                  <a:txBody>
                    <a:bodyPr/>
                    <a:lstStyle/>
                    <a:p>
                      <a:r>
                        <a:rPr lang="en-GB" sz="1800" b="0" i="0" u="none" strike="noStrike" kern="1200" baseline="0" dirty="0" smtClean="0">
                          <a:solidFill>
                            <a:schemeClr val="dk1"/>
                          </a:solidFill>
                          <a:latin typeface="+mn-lt"/>
                          <a:ea typeface="+mn-ea"/>
                          <a:cs typeface="+mn-cs"/>
                        </a:rPr>
                        <a:t>2 x 300 GB</a:t>
                      </a:r>
                      <a:endParaRPr lang="en-GB" dirty="0"/>
                    </a:p>
                  </a:txBody>
                  <a:tcPr/>
                </a:tc>
                <a:tc>
                  <a:txBody>
                    <a:bodyPr/>
                    <a:lstStyle/>
                    <a:p>
                      <a:r>
                        <a:rPr lang="en-GB" sz="1800" b="0" i="0" u="none" strike="noStrike" kern="1200" baseline="0" dirty="0" smtClean="0">
                          <a:solidFill>
                            <a:schemeClr val="dk1"/>
                          </a:solidFill>
                          <a:latin typeface="+mn-lt"/>
                          <a:ea typeface="+mn-ea"/>
                          <a:cs typeface="+mn-cs"/>
                        </a:rPr>
                        <a:t>StoragePool1- RAID 6</a:t>
                      </a:r>
                    </a:p>
                    <a:p>
                      <a:r>
                        <a:rPr lang="en-GB" sz="1800" b="0" i="0" u="none" strike="noStrike" kern="1200" baseline="0" dirty="0" smtClean="0">
                          <a:solidFill>
                            <a:schemeClr val="dk1"/>
                          </a:solidFill>
                          <a:latin typeface="+mn-lt"/>
                          <a:ea typeface="+mn-ea"/>
                          <a:cs typeface="+mn-cs"/>
                        </a:rPr>
                        <a:t>(8D+2P)</a:t>
                      </a:r>
                      <a:endParaRPr lang="en-GB" dirty="0"/>
                    </a:p>
                  </a:txBody>
                  <a:tcPr/>
                </a:tc>
                <a:tc>
                  <a:txBody>
                    <a:bodyPr/>
                    <a:lstStyle/>
                    <a:p>
                      <a:r>
                        <a:rPr lang="en-GB" sz="1800" b="0" i="0" u="none" strike="noStrike" kern="1200" baseline="0" dirty="0" smtClean="0">
                          <a:solidFill>
                            <a:schemeClr val="dk1"/>
                          </a:solidFill>
                          <a:latin typeface="+mn-lt"/>
                          <a:ea typeface="+mn-ea"/>
                          <a:cs typeface="+mn-cs"/>
                        </a:rPr>
                        <a:t>DiskDomain1 (25 SAS</a:t>
                      </a:r>
                    </a:p>
                    <a:p>
                      <a:r>
                        <a:rPr lang="en-GB" sz="1800" b="0" i="0" u="none" strike="noStrike" kern="1200" baseline="0" dirty="0" smtClean="0">
                          <a:solidFill>
                            <a:schemeClr val="dk1"/>
                          </a:solidFill>
                          <a:latin typeface="+mn-lt"/>
                          <a:ea typeface="+mn-ea"/>
                          <a:cs typeface="+mn-cs"/>
                        </a:rPr>
                        <a:t>disks)</a:t>
                      </a:r>
                      <a:endParaRPr lang="en-GB" dirty="0"/>
                    </a:p>
                  </a:txBody>
                  <a:tcPr/>
                </a:tc>
              </a:tr>
              <a:tr h="435701">
                <a:tc>
                  <a:txBody>
                    <a:bodyPr/>
                    <a:lstStyle/>
                    <a:p>
                      <a:r>
                        <a:rPr lang="en-GB" sz="1800" b="0" i="0" u="none" strike="noStrike" kern="1200" baseline="0" dirty="0" smtClean="0">
                          <a:solidFill>
                            <a:schemeClr val="dk1"/>
                          </a:solidFill>
                          <a:latin typeface="+mn-lt"/>
                          <a:ea typeface="+mn-ea"/>
                          <a:cs typeface="+mn-cs"/>
                        </a:rPr>
                        <a:t>Cluster voting volume</a:t>
                      </a:r>
                      <a:endParaRPr lang="en-GB" dirty="0"/>
                    </a:p>
                  </a:txBody>
                  <a:tcPr/>
                </a:tc>
                <a:tc>
                  <a:txBody>
                    <a:bodyPr/>
                    <a:lstStyle/>
                    <a:p>
                      <a:r>
                        <a:rPr lang="en-GB" sz="1800" b="0" i="0" u="none" strike="noStrike" kern="1200" baseline="0" dirty="0" smtClean="0">
                          <a:solidFill>
                            <a:schemeClr val="dk1"/>
                          </a:solidFill>
                          <a:latin typeface="+mn-lt"/>
                          <a:ea typeface="+mn-ea"/>
                          <a:cs typeface="+mn-cs"/>
                        </a:rPr>
                        <a:t>3 x 5 GB</a:t>
                      </a:r>
                      <a:endParaRPr lang="en-GB" dirty="0"/>
                    </a:p>
                  </a:txBody>
                  <a:tcPr/>
                </a:tc>
                <a:tc>
                  <a:txBody>
                    <a:bodyPr/>
                    <a:lstStyle/>
                    <a:p>
                      <a:r>
                        <a:rPr lang="en-GB" sz="1800" b="0" i="0" u="none" strike="noStrike" kern="1200" baseline="0" dirty="0" err="1" smtClean="0">
                          <a:solidFill>
                            <a:schemeClr val="dk1"/>
                          </a:solidFill>
                          <a:latin typeface="+mn-lt"/>
                          <a:ea typeface="+mn-ea"/>
                          <a:cs typeface="+mn-cs"/>
                        </a:rPr>
                        <a:t>GridPool</a:t>
                      </a:r>
                      <a:r>
                        <a:rPr lang="en-GB" sz="1800" b="0" i="0" u="none" strike="noStrike" kern="1200" baseline="0" dirty="0" smtClean="0">
                          <a:solidFill>
                            <a:schemeClr val="dk1"/>
                          </a:solidFill>
                          <a:latin typeface="+mn-lt"/>
                          <a:ea typeface="+mn-ea"/>
                          <a:cs typeface="+mn-cs"/>
                        </a:rPr>
                        <a:t> - RAID6</a:t>
                      </a:r>
                    </a:p>
                    <a:p>
                      <a:r>
                        <a:rPr lang="en-GB" sz="1800" b="0" i="0" u="none" strike="noStrike" kern="1200" baseline="0" dirty="0" smtClean="0">
                          <a:solidFill>
                            <a:schemeClr val="dk1"/>
                          </a:solidFill>
                          <a:latin typeface="+mn-lt"/>
                          <a:ea typeface="+mn-ea"/>
                          <a:cs typeface="+mn-cs"/>
                        </a:rPr>
                        <a:t>(4D+2P)</a:t>
                      </a:r>
                      <a:endParaRPr lang="en-GB" dirty="0"/>
                    </a:p>
                  </a:txBody>
                  <a:tcPr/>
                </a:tc>
                <a:tc>
                  <a:txBody>
                    <a:bodyPr/>
                    <a:lstStyle/>
                    <a:p>
                      <a:r>
                        <a:rPr lang="en-GB" sz="1800" b="0" i="0" u="none" strike="noStrike" kern="1200" baseline="0" dirty="0" smtClean="0">
                          <a:solidFill>
                            <a:schemeClr val="dk1"/>
                          </a:solidFill>
                          <a:latin typeface="+mn-lt"/>
                          <a:ea typeface="+mn-ea"/>
                          <a:cs typeface="+mn-cs"/>
                        </a:rPr>
                        <a:t>DiskDomain1 (25 SAS</a:t>
                      </a:r>
                    </a:p>
                    <a:p>
                      <a:r>
                        <a:rPr lang="en-GB" sz="1800" b="0" i="0" u="none" strike="noStrike" kern="1200" baseline="0" dirty="0" smtClean="0">
                          <a:solidFill>
                            <a:schemeClr val="dk1"/>
                          </a:solidFill>
                          <a:latin typeface="+mn-lt"/>
                          <a:ea typeface="+mn-ea"/>
                          <a:cs typeface="+mn-cs"/>
                        </a:rPr>
                        <a:t>disks)</a:t>
                      </a:r>
                      <a:endParaRPr lang="en-GB" dirty="0"/>
                    </a:p>
                  </a:txBody>
                  <a:tcPr/>
                </a:tc>
              </a:tr>
              <a:tr h="435701">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dirty="0"/>
                    </a:p>
                  </a:txBody>
                  <a:tcPr/>
                </a:tc>
              </a:tr>
            </a:tbl>
          </a:graphicData>
        </a:graphic>
      </p:graphicFrame>
    </p:spTree>
    <p:extLst>
      <p:ext uri="{BB962C8B-B14F-4D97-AF65-F5344CB8AC3E}">
        <p14:creationId xmlns:p14="http://schemas.microsoft.com/office/powerpoint/2010/main" val="2462044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52792"/>
          </a:xfrm>
        </p:spPr>
        <p:txBody>
          <a:bodyPr>
            <a:normAutofit fontScale="90000"/>
          </a:bodyPr>
          <a:lstStyle/>
          <a:p>
            <a:r>
              <a:rPr lang="en-GB" dirty="0" smtClean="0"/>
              <a:t>Storage plan for </a:t>
            </a:r>
            <a:r>
              <a:rPr lang="en-GB" dirty="0" err="1" smtClean="0"/>
              <a:t>OceanStor</a:t>
            </a:r>
            <a:r>
              <a:rPr lang="en-GB" dirty="0" smtClean="0"/>
              <a:t> 6800 v3(Rose-Belle)</a:t>
            </a:r>
            <a:endParaRPr lang="en-GB" dirty="0"/>
          </a:p>
        </p:txBody>
      </p:sp>
      <p:sp>
        <p:nvSpPr>
          <p:cNvPr id="3" name="Content Placeholder 2"/>
          <p:cNvSpPr>
            <a:spLocks noGrp="1"/>
          </p:cNvSpPr>
          <p:nvPr>
            <p:ph idx="1"/>
          </p:nvPr>
        </p:nvSpPr>
        <p:spPr/>
        <p:txBody>
          <a:bodyPr/>
          <a:lstStyle/>
          <a:p>
            <a:endParaRPr lang="en-GB"/>
          </a:p>
        </p:txBody>
      </p:sp>
      <p:graphicFrame>
        <p:nvGraphicFramePr>
          <p:cNvPr id="5" name="Content Placeholder 3"/>
          <p:cNvGraphicFramePr>
            <a:graphicFrameLocks/>
          </p:cNvGraphicFramePr>
          <p:nvPr>
            <p:extLst>
              <p:ext uri="{D42A27DB-BD31-4B8C-83A1-F6EECF244321}">
                <p14:modId xmlns:p14="http://schemas.microsoft.com/office/powerpoint/2010/main" val="3463393170"/>
              </p:ext>
            </p:extLst>
          </p:nvPr>
        </p:nvGraphicFramePr>
        <p:xfrm>
          <a:off x="838200" y="1371598"/>
          <a:ext cx="10515600" cy="4071802"/>
        </p:xfrm>
        <a:graphic>
          <a:graphicData uri="http://schemas.openxmlformats.org/drawingml/2006/table">
            <a:tbl>
              <a:tblPr firstRow="1" bandRow="1">
                <a:tableStyleId>{5C22544A-7EE6-4342-B048-85BDC9FD1C3A}</a:tableStyleId>
              </a:tblPr>
              <a:tblGrid>
                <a:gridCol w="2628900"/>
                <a:gridCol w="2628900"/>
                <a:gridCol w="2628900"/>
                <a:gridCol w="2628900"/>
              </a:tblGrid>
              <a:tr h="435701">
                <a:tc>
                  <a:txBody>
                    <a:bodyPr/>
                    <a:lstStyle/>
                    <a:p>
                      <a:r>
                        <a:rPr lang="en-GB" dirty="0" smtClean="0"/>
                        <a:t>Function</a:t>
                      </a:r>
                      <a:endParaRPr lang="en-GB" dirty="0"/>
                    </a:p>
                  </a:txBody>
                  <a:tcPr/>
                </a:tc>
                <a:tc>
                  <a:txBody>
                    <a:bodyPr/>
                    <a:lstStyle/>
                    <a:p>
                      <a:r>
                        <a:rPr lang="en-GB" dirty="0" smtClean="0"/>
                        <a:t>LUN</a:t>
                      </a:r>
                      <a:endParaRPr lang="en-GB" dirty="0"/>
                    </a:p>
                  </a:txBody>
                  <a:tcPr/>
                </a:tc>
                <a:tc>
                  <a:txBody>
                    <a:bodyPr/>
                    <a:lstStyle/>
                    <a:p>
                      <a:r>
                        <a:rPr lang="en-GB" dirty="0" smtClean="0"/>
                        <a:t>Storage Pool</a:t>
                      </a:r>
                      <a:endParaRPr lang="en-GB" dirty="0"/>
                    </a:p>
                  </a:txBody>
                  <a:tcPr/>
                </a:tc>
                <a:tc>
                  <a:txBody>
                    <a:bodyPr/>
                    <a:lstStyle/>
                    <a:p>
                      <a:r>
                        <a:rPr lang="en-GB" dirty="0" smtClean="0"/>
                        <a:t>Disk Domain</a:t>
                      </a:r>
                      <a:endParaRPr lang="en-GB" dirty="0"/>
                    </a:p>
                  </a:txBody>
                  <a:tcPr/>
                </a:tc>
              </a:tr>
              <a:tr h="435701">
                <a:tc>
                  <a:txBody>
                    <a:bodyPr/>
                    <a:lstStyle/>
                    <a:p>
                      <a:r>
                        <a:rPr lang="en-GB" sz="1800" b="0" i="0" u="none" strike="noStrike" kern="1200" baseline="0" dirty="0" smtClean="0">
                          <a:solidFill>
                            <a:schemeClr val="dk1"/>
                          </a:solidFill>
                          <a:latin typeface="+mn-lt"/>
                          <a:ea typeface="+mn-ea"/>
                          <a:cs typeface="+mn-cs"/>
                        </a:rPr>
                        <a:t>Data volume</a:t>
                      </a:r>
                      <a:endParaRPr lang="en-GB" dirty="0"/>
                    </a:p>
                  </a:txBody>
                  <a:tcPr/>
                </a:tc>
                <a:tc>
                  <a:txBody>
                    <a:bodyPr/>
                    <a:lstStyle/>
                    <a:p>
                      <a:r>
                        <a:rPr lang="en-GB" sz="1800" b="0" i="0" u="none" strike="noStrike" kern="1200" baseline="0" smtClean="0">
                          <a:solidFill>
                            <a:schemeClr val="dk1"/>
                          </a:solidFill>
                          <a:latin typeface="+mn-lt"/>
                          <a:ea typeface="+mn-ea"/>
                          <a:cs typeface="+mn-cs"/>
                        </a:rPr>
                        <a:t>10 </a:t>
                      </a:r>
                      <a:r>
                        <a:rPr lang="en-GB" sz="1800" b="0" i="0" u="none" strike="noStrike" kern="1200" baseline="0" dirty="0" smtClean="0">
                          <a:solidFill>
                            <a:schemeClr val="dk1"/>
                          </a:solidFill>
                          <a:latin typeface="+mn-lt"/>
                          <a:ea typeface="+mn-ea"/>
                          <a:cs typeface="+mn-cs"/>
                        </a:rPr>
                        <a:t>x 300 GB</a:t>
                      </a:r>
                      <a:endParaRPr lang="en-GB" dirty="0"/>
                    </a:p>
                  </a:txBody>
                  <a:tcPr/>
                </a:tc>
                <a:tc>
                  <a:txBody>
                    <a:bodyPr/>
                    <a:lstStyle/>
                    <a:p>
                      <a:r>
                        <a:rPr lang="en-GB" sz="1800" b="0" i="0" u="none" strike="noStrike" kern="1200" baseline="0" dirty="0" smtClean="0">
                          <a:solidFill>
                            <a:schemeClr val="dk1"/>
                          </a:solidFill>
                          <a:latin typeface="+mn-lt"/>
                          <a:ea typeface="+mn-ea"/>
                          <a:cs typeface="+mn-cs"/>
                        </a:rPr>
                        <a:t>StoragePool1 - RAID 6</a:t>
                      </a:r>
                    </a:p>
                    <a:p>
                      <a:r>
                        <a:rPr lang="en-GB" sz="1800" b="0" i="0" u="none" strike="noStrike" kern="1200" baseline="0" dirty="0" smtClean="0">
                          <a:solidFill>
                            <a:schemeClr val="dk1"/>
                          </a:solidFill>
                          <a:latin typeface="+mn-lt"/>
                          <a:ea typeface="+mn-ea"/>
                          <a:cs typeface="+mn-cs"/>
                        </a:rPr>
                        <a:t>(8D+2P)</a:t>
                      </a:r>
                      <a:endParaRPr lang="en-GB" dirty="0"/>
                    </a:p>
                  </a:txBody>
                  <a:tcPr/>
                </a:tc>
                <a:tc>
                  <a:txBody>
                    <a:bodyPr/>
                    <a:lstStyle/>
                    <a:p>
                      <a:r>
                        <a:rPr lang="en-GB" sz="1800" b="0" i="0" u="none" strike="noStrike" kern="1200" baseline="0" dirty="0" smtClean="0">
                          <a:solidFill>
                            <a:schemeClr val="dk1"/>
                          </a:solidFill>
                          <a:latin typeface="+mn-lt"/>
                          <a:ea typeface="+mn-ea"/>
                          <a:cs typeface="+mn-cs"/>
                        </a:rPr>
                        <a:t>DiskDomain1 (15 SSD</a:t>
                      </a:r>
                    </a:p>
                    <a:p>
                      <a:r>
                        <a:rPr lang="en-GB" sz="1800" b="0" i="0" u="none" strike="noStrike" kern="1200" baseline="0" dirty="0" smtClean="0">
                          <a:solidFill>
                            <a:schemeClr val="dk1"/>
                          </a:solidFill>
                          <a:latin typeface="+mn-lt"/>
                          <a:ea typeface="+mn-ea"/>
                          <a:cs typeface="+mn-cs"/>
                        </a:rPr>
                        <a:t>disks)</a:t>
                      </a:r>
                      <a:endParaRPr lang="en-GB" dirty="0"/>
                    </a:p>
                  </a:txBody>
                  <a:tcPr/>
                </a:tc>
              </a:tr>
              <a:tr h="435701">
                <a:tc>
                  <a:txBody>
                    <a:bodyPr/>
                    <a:lstStyle/>
                    <a:p>
                      <a:r>
                        <a:rPr lang="en-GB" sz="1800" b="0" i="0" u="none" strike="noStrike" kern="1200" baseline="0" dirty="0" smtClean="0">
                          <a:solidFill>
                            <a:schemeClr val="dk1"/>
                          </a:solidFill>
                          <a:latin typeface="+mn-lt"/>
                          <a:ea typeface="+mn-ea"/>
                          <a:cs typeface="+mn-cs"/>
                        </a:rPr>
                        <a:t>Data volume</a:t>
                      </a:r>
                      <a:endParaRPr lang="en-GB" dirty="0"/>
                    </a:p>
                  </a:txBody>
                  <a:tcPr/>
                </a:tc>
                <a:tc>
                  <a:txBody>
                    <a:bodyPr/>
                    <a:lstStyle/>
                    <a:p>
                      <a:r>
                        <a:rPr lang="en-GB" sz="1800" b="0" i="0" u="none" strike="noStrike" kern="1200" baseline="0" dirty="0" smtClean="0">
                          <a:solidFill>
                            <a:schemeClr val="dk1"/>
                          </a:solidFill>
                          <a:latin typeface="+mn-lt"/>
                          <a:ea typeface="+mn-ea"/>
                          <a:cs typeface="+mn-cs"/>
                        </a:rPr>
                        <a:t>25 x 500 GB</a:t>
                      </a:r>
                      <a:endParaRPr lang="en-GB" dirty="0"/>
                    </a:p>
                  </a:txBody>
                  <a:tcPr/>
                </a:tc>
                <a:tc>
                  <a:txBody>
                    <a:bodyPr/>
                    <a:lstStyle/>
                    <a:p>
                      <a:r>
                        <a:rPr lang="en-GB" sz="1800" b="0" i="0" u="none" strike="noStrike" kern="1200" baseline="0" dirty="0" smtClean="0">
                          <a:solidFill>
                            <a:schemeClr val="dk1"/>
                          </a:solidFill>
                          <a:latin typeface="+mn-lt"/>
                          <a:ea typeface="+mn-ea"/>
                          <a:cs typeface="+mn-cs"/>
                        </a:rPr>
                        <a:t>StoragePool2 - RAID 6</a:t>
                      </a:r>
                    </a:p>
                    <a:p>
                      <a:r>
                        <a:rPr lang="en-GB" sz="1800" b="0" i="0" u="none" strike="noStrike" kern="1200" baseline="0" dirty="0" smtClean="0">
                          <a:solidFill>
                            <a:schemeClr val="dk1"/>
                          </a:solidFill>
                          <a:latin typeface="+mn-lt"/>
                          <a:ea typeface="+mn-ea"/>
                          <a:cs typeface="+mn-cs"/>
                        </a:rPr>
                        <a:t>(4D+2P)</a:t>
                      </a:r>
                      <a:endParaRPr lang="en-GB" dirty="0"/>
                    </a:p>
                  </a:txBody>
                  <a:tcPr/>
                </a:tc>
                <a:tc>
                  <a:txBody>
                    <a:bodyPr/>
                    <a:lstStyle/>
                    <a:p>
                      <a:r>
                        <a:rPr lang="en-GB" sz="1800" b="0" i="0" u="none" strike="noStrike" kern="1200" baseline="0" dirty="0" smtClean="0">
                          <a:solidFill>
                            <a:schemeClr val="dk1"/>
                          </a:solidFill>
                          <a:latin typeface="+mn-lt"/>
                          <a:ea typeface="+mn-ea"/>
                          <a:cs typeface="+mn-cs"/>
                        </a:rPr>
                        <a:t>DiskDomain2 (25 SAS</a:t>
                      </a:r>
                    </a:p>
                    <a:p>
                      <a:r>
                        <a:rPr lang="en-GB" sz="1800" b="0" i="0" u="none" strike="noStrike" kern="1200" baseline="0" dirty="0" smtClean="0">
                          <a:solidFill>
                            <a:schemeClr val="dk1"/>
                          </a:solidFill>
                          <a:latin typeface="+mn-lt"/>
                          <a:ea typeface="+mn-ea"/>
                          <a:cs typeface="+mn-cs"/>
                        </a:rPr>
                        <a:t>disks)</a:t>
                      </a:r>
                      <a:endParaRPr lang="en-GB" dirty="0"/>
                    </a:p>
                  </a:txBody>
                  <a:tcPr/>
                </a:tc>
              </a:tr>
              <a:tr h="435701">
                <a:tc>
                  <a:txBody>
                    <a:bodyPr/>
                    <a:lstStyle/>
                    <a:p>
                      <a:r>
                        <a:rPr lang="en-GB" sz="1800" b="0" i="0" u="none" strike="noStrike" kern="1200" baseline="0" dirty="0" smtClean="0">
                          <a:solidFill>
                            <a:schemeClr val="dk1"/>
                          </a:solidFill>
                          <a:latin typeface="+mn-lt"/>
                          <a:ea typeface="+mn-ea"/>
                          <a:cs typeface="+mn-cs"/>
                        </a:rPr>
                        <a:t>Online log volume</a:t>
                      </a:r>
                      <a:endParaRPr lang="en-GB" dirty="0"/>
                    </a:p>
                  </a:txBody>
                  <a:tcPr/>
                </a:tc>
                <a:tc>
                  <a:txBody>
                    <a:bodyPr/>
                    <a:lstStyle/>
                    <a:p>
                      <a:r>
                        <a:rPr lang="en-GB" sz="1800" b="0" i="0" u="none" strike="noStrike" kern="1200" baseline="0" dirty="0" smtClean="0">
                          <a:solidFill>
                            <a:schemeClr val="dk1"/>
                          </a:solidFill>
                          <a:latin typeface="+mn-lt"/>
                          <a:ea typeface="+mn-ea"/>
                          <a:cs typeface="+mn-cs"/>
                        </a:rPr>
                        <a:t>1 x 300 GB</a:t>
                      </a:r>
                      <a:endParaRPr lang="en-GB" dirty="0"/>
                    </a:p>
                  </a:txBody>
                  <a:tcPr/>
                </a:tc>
                <a:tc>
                  <a:txBody>
                    <a:bodyPr/>
                    <a:lstStyle/>
                    <a:p>
                      <a:r>
                        <a:rPr lang="en-GB" sz="1800" b="0" i="0" u="none" strike="noStrike" kern="1200" baseline="0" dirty="0" smtClean="0">
                          <a:solidFill>
                            <a:schemeClr val="dk1"/>
                          </a:solidFill>
                          <a:latin typeface="+mn-lt"/>
                          <a:ea typeface="+mn-ea"/>
                          <a:cs typeface="+mn-cs"/>
                        </a:rPr>
                        <a:t>StoragePool1 - RAID 6</a:t>
                      </a:r>
                    </a:p>
                    <a:p>
                      <a:r>
                        <a:rPr lang="en-GB" sz="1800" b="0" i="0" u="none" strike="noStrike" kern="1200" baseline="0" dirty="0" smtClean="0">
                          <a:solidFill>
                            <a:schemeClr val="dk1"/>
                          </a:solidFill>
                          <a:latin typeface="+mn-lt"/>
                          <a:ea typeface="+mn-ea"/>
                          <a:cs typeface="+mn-cs"/>
                        </a:rPr>
                        <a:t>(8D+2P)</a:t>
                      </a:r>
                      <a:endParaRPr lang="en-GB" dirty="0"/>
                    </a:p>
                  </a:txBody>
                  <a:tcPr/>
                </a:tc>
                <a:tc>
                  <a:txBody>
                    <a:bodyPr/>
                    <a:lstStyle/>
                    <a:p>
                      <a:r>
                        <a:rPr lang="en-GB" sz="1800" b="0" i="0" u="none" strike="noStrike" kern="1200" baseline="0" dirty="0" smtClean="0">
                          <a:solidFill>
                            <a:schemeClr val="dk1"/>
                          </a:solidFill>
                          <a:latin typeface="+mn-lt"/>
                          <a:ea typeface="+mn-ea"/>
                          <a:cs typeface="+mn-cs"/>
                        </a:rPr>
                        <a:t>DiskDomain1 (25 SAS</a:t>
                      </a:r>
                    </a:p>
                    <a:p>
                      <a:r>
                        <a:rPr lang="en-GB" sz="1800" b="0" i="0" u="none" strike="noStrike" kern="1200" baseline="0" dirty="0" smtClean="0">
                          <a:solidFill>
                            <a:schemeClr val="dk1"/>
                          </a:solidFill>
                          <a:latin typeface="+mn-lt"/>
                          <a:ea typeface="+mn-ea"/>
                          <a:cs typeface="+mn-cs"/>
                        </a:rPr>
                        <a:t>disks)</a:t>
                      </a:r>
                      <a:endParaRPr lang="en-GB" dirty="0"/>
                    </a:p>
                  </a:txBody>
                  <a:tcPr/>
                </a:tc>
              </a:tr>
              <a:tr h="435701">
                <a:tc>
                  <a:txBody>
                    <a:bodyPr/>
                    <a:lstStyle/>
                    <a:p>
                      <a:r>
                        <a:rPr lang="en-GB" sz="1800" b="0" i="0" u="none" strike="noStrike" kern="1200" baseline="0" dirty="0" smtClean="0">
                          <a:solidFill>
                            <a:schemeClr val="dk1"/>
                          </a:solidFill>
                          <a:latin typeface="+mn-lt"/>
                          <a:ea typeface="+mn-ea"/>
                          <a:cs typeface="+mn-cs"/>
                        </a:rPr>
                        <a:t>Archive log volume</a:t>
                      </a:r>
                      <a:endParaRPr lang="en-GB" dirty="0"/>
                    </a:p>
                  </a:txBody>
                  <a:tcPr/>
                </a:tc>
                <a:tc>
                  <a:txBody>
                    <a:bodyPr/>
                    <a:lstStyle/>
                    <a:p>
                      <a:r>
                        <a:rPr lang="en-GB" sz="1800" b="0" i="0" u="none" strike="noStrike" kern="1200" baseline="0" dirty="0" smtClean="0">
                          <a:solidFill>
                            <a:schemeClr val="dk1"/>
                          </a:solidFill>
                          <a:latin typeface="+mn-lt"/>
                          <a:ea typeface="+mn-ea"/>
                          <a:cs typeface="+mn-cs"/>
                        </a:rPr>
                        <a:t>2 x 300 GB</a:t>
                      </a:r>
                      <a:endParaRPr lang="en-GB" dirty="0"/>
                    </a:p>
                  </a:txBody>
                  <a:tcPr/>
                </a:tc>
                <a:tc>
                  <a:txBody>
                    <a:bodyPr/>
                    <a:lstStyle/>
                    <a:p>
                      <a:r>
                        <a:rPr lang="en-GB" sz="1800" b="0" i="0" u="none" strike="noStrike" kern="1200" baseline="0" dirty="0" smtClean="0">
                          <a:solidFill>
                            <a:schemeClr val="dk1"/>
                          </a:solidFill>
                          <a:latin typeface="+mn-lt"/>
                          <a:ea typeface="+mn-ea"/>
                          <a:cs typeface="+mn-cs"/>
                        </a:rPr>
                        <a:t>StoragePool1- RAID 6</a:t>
                      </a:r>
                    </a:p>
                    <a:p>
                      <a:r>
                        <a:rPr lang="en-GB" sz="1800" b="0" i="0" u="none" strike="noStrike" kern="1200" baseline="0" dirty="0" smtClean="0">
                          <a:solidFill>
                            <a:schemeClr val="dk1"/>
                          </a:solidFill>
                          <a:latin typeface="+mn-lt"/>
                          <a:ea typeface="+mn-ea"/>
                          <a:cs typeface="+mn-cs"/>
                        </a:rPr>
                        <a:t>(8D+2P)</a:t>
                      </a:r>
                      <a:endParaRPr lang="en-GB" dirty="0"/>
                    </a:p>
                  </a:txBody>
                  <a:tcPr/>
                </a:tc>
                <a:tc>
                  <a:txBody>
                    <a:bodyPr/>
                    <a:lstStyle/>
                    <a:p>
                      <a:r>
                        <a:rPr lang="en-GB" sz="1800" b="0" i="0" u="none" strike="noStrike" kern="1200" baseline="0" dirty="0" smtClean="0">
                          <a:solidFill>
                            <a:schemeClr val="dk1"/>
                          </a:solidFill>
                          <a:latin typeface="+mn-lt"/>
                          <a:ea typeface="+mn-ea"/>
                          <a:cs typeface="+mn-cs"/>
                        </a:rPr>
                        <a:t>DiskDomain1 (25 SAS</a:t>
                      </a:r>
                    </a:p>
                    <a:p>
                      <a:r>
                        <a:rPr lang="en-GB" sz="1800" b="0" i="0" u="none" strike="noStrike" kern="1200" baseline="0" dirty="0" smtClean="0">
                          <a:solidFill>
                            <a:schemeClr val="dk1"/>
                          </a:solidFill>
                          <a:latin typeface="+mn-lt"/>
                          <a:ea typeface="+mn-ea"/>
                          <a:cs typeface="+mn-cs"/>
                        </a:rPr>
                        <a:t>disks)</a:t>
                      </a:r>
                      <a:endParaRPr lang="en-GB" dirty="0"/>
                    </a:p>
                  </a:txBody>
                  <a:tcPr/>
                </a:tc>
              </a:tr>
              <a:tr h="435701">
                <a:tc>
                  <a:txBody>
                    <a:bodyPr/>
                    <a:lstStyle/>
                    <a:p>
                      <a:r>
                        <a:rPr lang="en-GB" sz="1800" b="0" i="0" u="none" strike="noStrike" kern="1200" baseline="0" dirty="0" smtClean="0">
                          <a:solidFill>
                            <a:schemeClr val="dk1"/>
                          </a:solidFill>
                          <a:latin typeface="+mn-lt"/>
                          <a:ea typeface="+mn-ea"/>
                          <a:cs typeface="+mn-cs"/>
                        </a:rPr>
                        <a:t>Cluster voting volume</a:t>
                      </a:r>
                      <a:endParaRPr lang="en-GB" dirty="0"/>
                    </a:p>
                  </a:txBody>
                  <a:tcPr/>
                </a:tc>
                <a:tc>
                  <a:txBody>
                    <a:bodyPr/>
                    <a:lstStyle/>
                    <a:p>
                      <a:r>
                        <a:rPr lang="en-GB" sz="1800" b="0" i="0" u="none" strike="noStrike" kern="1200" baseline="0" dirty="0" smtClean="0">
                          <a:solidFill>
                            <a:schemeClr val="dk1"/>
                          </a:solidFill>
                          <a:latin typeface="+mn-lt"/>
                          <a:ea typeface="+mn-ea"/>
                          <a:cs typeface="+mn-cs"/>
                        </a:rPr>
                        <a:t>3 x 5 GB</a:t>
                      </a:r>
                      <a:endParaRPr lang="en-GB" dirty="0"/>
                    </a:p>
                  </a:txBody>
                  <a:tcPr/>
                </a:tc>
                <a:tc>
                  <a:txBody>
                    <a:bodyPr/>
                    <a:lstStyle/>
                    <a:p>
                      <a:r>
                        <a:rPr lang="en-GB" sz="1800" b="0" i="0" u="none" strike="noStrike" kern="1200" baseline="0" dirty="0" err="1" smtClean="0">
                          <a:solidFill>
                            <a:schemeClr val="dk1"/>
                          </a:solidFill>
                          <a:latin typeface="+mn-lt"/>
                          <a:ea typeface="+mn-ea"/>
                          <a:cs typeface="+mn-cs"/>
                        </a:rPr>
                        <a:t>GridPool</a:t>
                      </a:r>
                      <a:r>
                        <a:rPr lang="en-GB" sz="1800" b="0" i="0" u="none" strike="noStrike" kern="1200" baseline="0" dirty="0" smtClean="0">
                          <a:solidFill>
                            <a:schemeClr val="dk1"/>
                          </a:solidFill>
                          <a:latin typeface="+mn-lt"/>
                          <a:ea typeface="+mn-ea"/>
                          <a:cs typeface="+mn-cs"/>
                        </a:rPr>
                        <a:t> - RAID6</a:t>
                      </a:r>
                    </a:p>
                    <a:p>
                      <a:r>
                        <a:rPr lang="en-GB" sz="1800" b="0" i="0" u="none" strike="noStrike" kern="1200" baseline="0" dirty="0" smtClean="0">
                          <a:solidFill>
                            <a:schemeClr val="dk1"/>
                          </a:solidFill>
                          <a:latin typeface="+mn-lt"/>
                          <a:ea typeface="+mn-ea"/>
                          <a:cs typeface="+mn-cs"/>
                        </a:rPr>
                        <a:t>(4D+2P)</a:t>
                      </a:r>
                      <a:endParaRPr lang="en-GB" dirty="0"/>
                    </a:p>
                  </a:txBody>
                  <a:tcPr/>
                </a:tc>
                <a:tc>
                  <a:txBody>
                    <a:bodyPr/>
                    <a:lstStyle/>
                    <a:p>
                      <a:r>
                        <a:rPr lang="en-GB" sz="1800" b="0" i="0" u="none" strike="noStrike" kern="1200" baseline="0" dirty="0" smtClean="0">
                          <a:solidFill>
                            <a:schemeClr val="dk1"/>
                          </a:solidFill>
                          <a:latin typeface="+mn-lt"/>
                          <a:ea typeface="+mn-ea"/>
                          <a:cs typeface="+mn-cs"/>
                        </a:rPr>
                        <a:t>DiskDomain1 (25 SAS</a:t>
                      </a:r>
                    </a:p>
                    <a:p>
                      <a:r>
                        <a:rPr lang="en-GB" sz="1800" b="0" i="0" u="none" strike="noStrike" kern="1200" baseline="0" dirty="0" smtClean="0">
                          <a:solidFill>
                            <a:schemeClr val="dk1"/>
                          </a:solidFill>
                          <a:latin typeface="+mn-lt"/>
                          <a:ea typeface="+mn-ea"/>
                          <a:cs typeface="+mn-cs"/>
                        </a:rPr>
                        <a:t>disks)</a:t>
                      </a:r>
                      <a:endParaRPr lang="en-GB" dirty="0"/>
                    </a:p>
                  </a:txBody>
                  <a:tcPr/>
                </a:tc>
              </a:tr>
              <a:tr h="435701">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r>
            </a:tbl>
          </a:graphicData>
        </a:graphic>
      </p:graphicFrame>
    </p:spTree>
    <p:extLst>
      <p:ext uri="{BB962C8B-B14F-4D97-AF65-F5344CB8AC3E}">
        <p14:creationId xmlns:p14="http://schemas.microsoft.com/office/powerpoint/2010/main" val="3146950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a:t>
            </a:r>
            <a:endParaRPr lang="en-GB" dirty="0"/>
          </a:p>
        </p:txBody>
      </p:sp>
      <p:sp>
        <p:nvSpPr>
          <p:cNvPr id="3" name="Content Placeholder 2"/>
          <p:cNvSpPr>
            <a:spLocks noGrp="1"/>
          </p:cNvSpPr>
          <p:nvPr>
            <p:ph idx="1"/>
          </p:nvPr>
        </p:nvSpPr>
        <p:spPr/>
        <p:txBody>
          <a:bodyPr>
            <a:normAutofit/>
          </a:bodyPr>
          <a:lstStyle/>
          <a:p>
            <a:r>
              <a:rPr lang="en-GB" dirty="0"/>
              <a:t>Create two disk domains, each of which consists of 25 x 600 GB </a:t>
            </a:r>
            <a:r>
              <a:rPr lang="en-GB" dirty="0" smtClean="0"/>
              <a:t>disks</a:t>
            </a:r>
            <a:r>
              <a:rPr lang="en-GB" dirty="0"/>
              <a:t>. </a:t>
            </a:r>
            <a:endParaRPr lang="en-GB" dirty="0" smtClean="0"/>
          </a:p>
          <a:p>
            <a:r>
              <a:rPr lang="en-GB" dirty="0" smtClean="0"/>
              <a:t>In </a:t>
            </a:r>
            <a:r>
              <a:rPr lang="en-GB" b="1" dirty="0"/>
              <a:t>DiskDomain1</a:t>
            </a:r>
            <a:r>
              <a:rPr lang="en-GB" dirty="0"/>
              <a:t>, </a:t>
            </a:r>
            <a:r>
              <a:rPr lang="en-GB" dirty="0" smtClean="0"/>
              <a:t>create </a:t>
            </a:r>
            <a:r>
              <a:rPr lang="en-GB" b="1" dirty="0" err="1" smtClean="0"/>
              <a:t>GridPool</a:t>
            </a:r>
            <a:r>
              <a:rPr lang="en-GB" dirty="0" smtClean="0"/>
              <a:t> </a:t>
            </a:r>
            <a:r>
              <a:rPr lang="en-GB" dirty="0"/>
              <a:t>and </a:t>
            </a:r>
            <a:r>
              <a:rPr lang="en-GB" b="1" dirty="0"/>
              <a:t>StoragePool1</a:t>
            </a:r>
            <a:r>
              <a:rPr lang="en-GB" dirty="0"/>
              <a:t>. </a:t>
            </a:r>
            <a:endParaRPr lang="en-GB" dirty="0" smtClean="0"/>
          </a:p>
          <a:p>
            <a:r>
              <a:rPr lang="en-GB" b="1" dirty="0" err="1" smtClean="0"/>
              <a:t>GridPool</a:t>
            </a:r>
            <a:r>
              <a:rPr lang="en-GB" dirty="0" smtClean="0"/>
              <a:t> </a:t>
            </a:r>
            <a:r>
              <a:rPr lang="en-GB" dirty="0"/>
              <a:t>is used to create cluster voting volumes for Oracle RAC.</a:t>
            </a:r>
          </a:p>
          <a:p>
            <a:r>
              <a:rPr lang="en-GB" b="1" dirty="0"/>
              <a:t>StoragePool1</a:t>
            </a:r>
            <a:r>
              <a:rPr lang="en-GB" dirty="0"/>
              <a:t> is used to create data volumes, online log volumes, and archive log volumes related to </a:t>
            </a:r>
            <a:r>
              <a:rPr lang="en-GB" dirty="0" smtClean="0"/>
              <a:t>the database</a:t>
            </a:r>
            <a:r>
              <a:rPr lang="en-GB" dirty="0"/>
              <a:t>. </a:t>
            </a:r>
            <a:endParaRPr lang="en-GB" dirty="0" smtClean="0"/>
          </a:p>
          <a:p>
            <a:r>
              <a:rPr lang="en-GB" dirty="0" smtClean="0"/>
              <a:t>In </a:t>
            </a:r>
            <a:r>
              <a:rPr lang="en-GB" b="1" dirty="0"/>
              <a:t>DiskDomain2</a:t>
            </a:r>
            <a:r>
              <a:rPr lang="en-GB" dirty="0"/>
              <a:t>, create </a:t>
            </a:r>
            <a:r>
              <a:rPr lang="en-GB" b="1" dirty="0"/>
              <a:t>StoragePool2</a:t>
            </a:r>
            <a:r>
              <a:rPr lang="en-GB" dirty="0"/>
              <a:t> that is used to create data volumes related to </a:t>
            </a:r>
            <a:r>
              <a:rPr lang="en-GB" dirty="0" smtClean="0"/>
              <a:t>archive data(&gt;18 months) in the database</a:t>
            </a:r>
            <a:r>
              <a:rPr lang="en-GB" dirty="0"/>
              <a:t>. </a:t>
            </a:r>
            <a:endParaRPr lang="en-GB" dirty="0" smtClean="0"/>
          </a:p>
          <a:p>
            <a:r>
              <a:rPr lang="en-GB" dirty="0" smtClean="0"/>
              <a:t>The </a:t>
            </a:r>
            <a:r>
              <a:rPr lang="en-GB" dirty="0"/>
              <a:t>remaining space is used to create mirror copies for data volumes in the storage pools.</a:t>
            </a:r>
          </a:p>
        </p:txBody>
      </p:sp>
    </p:spTree>
    <p:extLst>
      <p:ext uri="{BB962C8B-B14F-4D97-AF65-F5344CB8AC3E}">
        <p14:creationId xmlns:p14="http://schemas.microsoft.com/office/powerpoint/2010/main" val="975306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18286"/>
          </a:xfrm>
        </p:spPr>
        <p:txBody>
          <a:bodyPr>
            <a:normAutofit fontScale="90000"/>
          </a:bodyPr>
          <a:lstStyle/>
          <a:p>
            <a:r>
              <a:rPr lang="en-GB" dirty="0" smtClean="0"/>
              <a:t>Preparing the environments</a:t>
            </a:r>
            <a:endParaRPr lang="en-GB" dirty="0"/>
          </a:p>
        </p:txBody>
      </p:sp>
      <p:sp>
        <p:nvSpPr>
          <p:cNvPr id="3" name="Content Placeholder 2"/>
          <p:cNvSpPr>
            <a:spLocks noGrp="1"/>
          </p:cNvSpPr>
          <p:nvPr>
            <p:ph idx="1"/>
          </p:nvPr>
        </p:nvSpPr>
        <p:spPr>
          <a:xfrm>
            <a:off x="838200" y="1078302"/>
            <a:ext cx="10515600" cy="5495026"/>
          </a:xfrm>
        </p:spPr>
        <p:txBody>
          <a:bodyPr>
            <a:normAutofit fontScale="77500" lnSpcReduction="20000"/>
          </a:bodyPr>
          <a:lstStyle/>
          <a:p>
            <a:r>
              <a:rPr lang="en-GB" dirty="0"/>
              <a:t>Prepare a physical </a:t>
            </a:r>
            <a:r>
              <a:rPr lang="en-GB" dirty="0" smtClean="0"/>
              <a:t>environment.</a:t>
            </a:r>
          </a:p>
          <a:p>
            <a:pPr marL="0" indent="0">
              <a:buNone/>
            </a:pPr>
            <a:r>
              <a:rPr lang="en-GB" dirty="0" smtClean="0"/>
              <a:t>Deploy </a:t>
            </a:r>
            <a:r>
              <a:rPr lang="en-GB" dirty="0"/>
              <a:t>a test environment based on the solution architecture shown </a:t>
            </a:r>
            <a:r>
              <a:rPr lang="en-GB" dirty="0" smtClean="0"/>
              <a:t>in</a:t>
            </a:r>
          </a:p>
          <a:p>
            <a:r>
              <a:rPr lang="en-GB" dirty="0"/>
              <a:t>Install and configure the operating system on each host</a:t>
            </a:r>
            <a:r>
              <a:rPr lang="en-GB" dirty="0" smtClean="0"/>
              <a:t>.</a:t>
            </a:r>
          </a:p>
          <a:p>
            <a:r>
              <a:rPr lang="en-GB" dirty="0"/>
              <a:t>Prepare storage devices.</a:t>
            </a:r>
          </a:p>
          <a:p>
            <a:pPr marL="0" indent="0">
              <a:buNone/>
            </a:pPr>
            <a:r>
              <a:rPr lang="en-GB" dirty="0"/>
              <a:t> </a:t>
            </a:r>
            <a:r>
              <a:rPr lang="en-GB" dirty="0" smtClean="0"/>
              <a:t>  Based </a:t>
            </a:r>
            <a:r>
              <a:rPr lang="en-GB" dirty="0"/>
              <a:t>on the plan, configure a SAN switch, create an alias, and set zones.</a:t>
            </a:r>
          </a:p>
          <a:p>
            <a:pPr marL="0" indent="0">
              <a:buNone/>
            </a:pPr>
            <a:r>
              <a:rPr lang="en-GB" dirty="0" smtClean="0"/>
              <a:t>   Based </a:t>
            </a:r>
            <a:r>
              <a:rPr lang="en-GB" dirty="0"/>
              <a:t>on the plan, configure storage, create host groups and hosts, and map LUNs</a:t>
            </a:r>
            <a:r>
              <a:rPr lang="en-GB" dirty="0" smtClean="0"/>
              <a:t>.</a:t>
            </a:r>
          </a:p>
          <a:p>
            <a:r>
              <a:rPr lang="en-GB" dirty="0"/>
              <a:t>Install </a:t>
            </a:r>
            <a:r>
              <a:rPr lang="en-GB" dirty="0" err="1"/>
              <a:t>UltraPath</a:t>
            </a:r>
            <a:r>
              <a:rPr lang="en-GB" dirty="0" smtClean="0"/>
              <a:t>.</a:t>
            </a:r>
          </a:p>
          <a:p>
            <a:pPr marL="0" indent="0">
              <a:buNone/>
            </a:pPr>
            <a:r>
              <a:rPr lang="en-GB" dirty="0"/>
              <a:t>Upload the </a:t>
            </a:r>
            <a:r>
              <a:rPr lang="en-GB" dirty="0" err="1"/>
              <a:t>UltraPath</a:t>
            </a:r>
            <a:r>
              <a:rPr lang="en-GB" dirty="0"/>
              <a:t> software package, which is used with the </a:t>
            </a:r>
            <a:r>
              <a:rPr lang="en-GB" dirty="0" err="1"/>
              <a:t>OceanStor</a:t>
            </a:r>
            <a:r>
              <a:rPr lang="en-GB" dirty="0"/>
              <a:t> </a:t>
            </a:r>
            <a:r>
              <a:rPr lang="en-GB" dirty="0" smtClean="0"/>
              <a:t>6800 </a:t>
            </a:r>
            <a:r>
              <a:rPr lang="en-GB" dirty="0"/>
              <a:t>V3 </a:t>
            </a:r>
            <a:r>
              <a:rPr lang="en-GB" dirty="0" smtClean="0"/>
              <a:t>converged storage </a:t>
            </a:r>
            <a:r>
              <a:rPr lang="en-GB" dirty="0"/>
              <a:t>system, to database nodes</a:t>
            </a:r>
            <a:r>
              <a:rPr lang="en-GB" dirty="0" smtClean="0"/>
              <a:t>.</a:t>
            </a:r>
          </a:p>
          <a:p>
            <a:r>
              <a:rPr lang="en-GB" dirty="0"/>
              <a:t>Configure a UDEV policy.</a:t>
            </a:r>
          </a:p>
          <a:p>
            <a:pPr marL="0" indent="0">
              <a:buNone/>
            </a:pPr>
            <a:r>
              <a:rPr lang="en-GB" dirty="0"/>
              <a:t>On database nodes, configure a UDEV policy for </a:t>
            </a:r>
            <a:r>
              <a:rPr lang="en-GB" dirty="0" smtClean="0"/>
              <a:t>LUNs</a:t>
            </a:r>
          </a:p>
          <a:p>
            <a:r>
              <a:rPr lang="en-GB" dirty="0" smtClean="0"/>
              <a:t>Install Oracle Database</a:t>
            </a:r>
          </a:p>
          <a:p>
            <a:pPr marL="0" indent="0">
              <a:buNone/>
            </a:pPr>
            <a:r>
              <a:rPr lang="en-GB" dirty="0"/>
              <a:t>Deploy an Oracle cluster and install Oracle Database in the </a:t>
            </a:r>
            <a:r>
              <a:rPr lang="en-GB" dirty="0" err="1"/>
              <a:t>OceanStor</a:t>
            </a:r>
            <a:r>
              <a:rPr lang="en-GB" dirty="0"/>
              <a:t> </a:t>
            </a:r>
            <a:r>
              <a:rPr lang="en-GB" dirty="0" smtClean="0"/>
              <a:t>6800 </a:t>
            </a:r>
            <a:r>
              <a:rPr lang="en-GB" dirty="0"/>
              <a:t>V3 storage</a:t>
            </a:r>
          </a:p>
          <a:p>
            <a:pPr marL="0" indent="0">
              <a:buNone/>
            </a:pPr>
            <a:r>
              <a:rPr lang="en-GB" dirty="0"/>
              <a:t>system.</a:t>
            </a:r>
          </a:p>
        </p:txBody>
      </p:sp>
    </p:spTree>
    <p:extLst>
      <p:ext uri="{BB962C8B-B14F-4D97-AF65-F5344CB8AC3E}">
        <p14:creationId xmlns:p14="http://schemas.microsoft.com/office/powerpoint/2010/main" val="33007756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639</TotalTime>
  <Words>927</Words>
  <Application>Microsoft Office PowerPoint</Application>
  <PresentationFormat>Widescreen</PresentationFormat>
  <Paragraphs>193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Hypermirror to harden Mission critical DWARE reliability</vt:lpstr>
      <vt:lpstr>Resources Details – DB(2 nodes RH and 2 nodes RB for RAC) </vt:lpstr>
      <vt:lpstr>PowerPoint Presentation</vt:lpstr>
      <vt:lpstr>HyperMirror creates a mirror LUN and multiple mirror copies for a LUN (called original LUN) to prevent the failure of a single LUN from causing service interruption or data loss, thereby improving service reliability. The normal mirror copy takes over all services from the original LUN, ensuring host service continuity and data integrity.</vt:lpstr>
      <vt:lpstr>Steps to implement Hypermirroring </vt:lpstr>
      <vt:lpstr>Creating mirror LUN</vt:lpstr>
      <vt:lpstr>Synchronization</vt:lpstr>
      <vt:lpstr>Mirror splitting</vt:lpstr>
      <vt:lpstr>Solution architecture</vt:lpstr>
      <vt:lpstr>PowerPoint Presentation</vt:lpstr>
      <vt:lpstr>Stretched RAC cluster</vt:lpstr>
      <vt:lpstr>Solution configuration</vt:lpstr>
      <vt:lpstr>Software configuration</vt:lpstr>
      <vt:lpstr>Storage plan for the OceanStor 6800 v3(Rose-Hill)</vt:lpstr>
      <vt:lpstr>Storage plan for OceanStor 6800 v3(Rose-Belle)</vt:lpstr>
      <vt:lpstr>Notes</vt:lpstr>
      <vt:lpstr>Preparing the environments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Hypermirror to harderden Mission critical Oracle Database’s reliability</dc:title>
  <dc:creator>Roshan Bisnath</dc:creator>
  <cp:lastModifiedBy>Roshan Bisnath</cp:lastModifiedBy>
  <cp:revision>196</cp:revision>
  <dcterms:created xsi:type="dcterms:W3CDTF">2019-04-06T09:10:39Z</dcterms:created>
  <dcterms:modified xsi:type="dcterms:W3CDTF">2019-04-25T13:41:18Z</dcterms:modified>
</cp:coreProperties>
</file>